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72" r:id="rId1"/>
  </p:sldMasterIdLst>
  <p:notesMasterIdLst>
    <p:notesMasterId r:id="rId110"/>
  </p:notesMasterIdLst>
  <p:handoutMasterIdLst>
    <p:handoutMasterId r:id="rId111"/>
  </p:handoutMasterIdLst>
  <p:sldIdLst>
    <p:sldId id="329" r:id="rId2"/>
    <p:sldId id="370" r:id="rId3"/>
    <p:sldId id="371" r:id="rId4"/>
    <p:sldId id="372" r:id="rId5"/>
    <p:sldId id="373" r:id="rId6"/>
    <p:sldId id="374" r:id="rId7"/>
    <p:sldId id="375" r:id="rId8"/>
    <p:sldId id="376" r:id="rId9"/>
    <p:sldId id="377" r:id="rId10"/>
    <p:sldId id="378" r:id="rId11"/>
    <p:sldId id="379" r:id="rId12"/>
    <p:sldId id="380" r:id="rId13"/>
    <p:sldId id="419" r:id="rId14"/>
    <p:sldId id="381" r:id="rId15"/>
    <p:sldId id="382" r:id="rId16"/>
    <p:sldId id="383" r:id="rId17"/>
    <p:sldId id="384" r:id="rId18"/>
    <p:sldId id="385" r:id="rId19"/>
    <p:sldId id="386" r:id="rId20"/>
    <p:sldId id="387" r:id="rId21"/>
    <p:sldId id="388" r:id="rId22"/>
    <p:sldId id="389" r:id="rId23"/>
    <p:sldId id="390" r:id="rId24"/>
    <p:sldId id="391" r:id="rId25"/>
    <p:sldId id="392" r:id="rId26"/>
    <p:sldId id="393" r:id="rId27"/>
    <p:sldId id="394" r:id="rId28"/>
    <p:sldId id="395" r:id="rId29"/>
    <p:sldId id="396" r:id="rId30"/>
    <p:sldId id="397" r:id="rId31"/>
    <p:sldId id="398" r:id="rId32"/>
    <p:sldId id="399" r:id="rId33"/>
    <p:sldId id="400" r:id="rId34"/>
    <p:sldId id="401" r:id="rId35"/>
    <p:sldId id="402" r:id="rId36"/>
    <p:sldId id="403" r:id="rId37"/>
    <p:sldId id="404" r:id="rId38"/>
    <p:sldId id="405" r:id="rId39"/>
    <p:sldId id="406" r:id="rId40"/>
    <p:sldId id="407" r:id="rId41"/>
    <p:sldId id="408" r:id="rId42"/>
    <p:sldId id="409" r:id="rId43"/>
    <p:sldId id="410" r:id="rId44"/>
    <p:sldId id="411" r:id="rId45"/>
    <p:sldId id="412" r:id="rId46"/>
    <p:sldId id="413" r:id="rId47"/>
    <p:sldId id="414" r:id="rId48"/>
    <p:sldId id="415" r:id="rId49"/>
    <p:sldId id="416" r:id="rId50"/>
    <p:sldId id="417" r:id="rId51"/>
    <p:sldId id="418" r:id="rId52"/>
    <p:sldId id="420" r:id="rId53"/>
    <p:sldId id="421" r:id="rId54"/>
    <p:sldId id="422" r:id="rId55"/>
    <p:sldId id="423" r:id="rId56"/>
    <p:sldId id="424" r:id="rId57"/>
    <p:sldId id="425" r:id="rId58"/>
    <p:sldId id="426" r:id="rId59"/>
    <p:sldId id="432" r:id="rId60"/>
    <p:sldId id="428" r:id="rId61"/>
    <p:sldId id="429" r:id="rId62"/>
    <p:sldId id="430" r:id="rId63"/>
    <p:sldId id="431" r:id="rId64"/>
    <p:sldId id="433" r:id="rId65"/>
    <p:sldId id="434" r:id="rId66"/>
    <p:sldId id="435" r:id="rId67"/>
    <p:sldId id="436" r:id="rId68"/>
    <p:sldId id="437" r:id="rId69"/>
    <p:sldId id="438" r:id="rId70"/>
    <p:sldId id="439" r:id="rId71"/>
    <p:sldId id="440" r:id="rId72"/>
    <p:sldId id="441" r:id="rId73"/>
    <p:sldId id="442" r:id="rId74"/>
    <p:sldId id="443" r:id="rId75"/>
    <p:sldId id="444" r:id="rId76"/>
    <p:sldId id="445" r:id="rId77"/>
    <p:sldId id="446" r:id="rId78"/>
    <p:sldId id="447" r:id="rId79"/>
    <p:sldId id="448" r:id="rId80"/>
    <p:sldId id="449" r:id="rId81"/>
    <p:sldId id="451" r:id="rId82"/>
    <p:sldId id="452" r:id="rId83"/>
    <p:sldId id="454" r:id="rId84"/>
    <p:sldId id="453" r:id="rId85"/>
    <p:sldId id="455" r:id="rId86"/>
    <p:sldId id="456" r:id="rId87"/>
    <p:sldId id="457" r:id="rId88"/>
    <p:sldId id="458" r:id="rId89"/>
    <p:sldId id="459" r:id="rId90"/>
    <p:sldId id="460" r:id="rId91"/>
    <p:sldId id="461" r:id="rId92"/>
    <p:sldId id="462" r:id="rId93"/>
    <p:sldId id="463" r:id="rId94"/>
    <p:sldId id="464" r:id="rId95"/>
    <p:sldId id="465" r:id="rId96"/>
    <p:sldId id="466" r:id="rId97"/>
    <p:sldId id="467" r:id="rId98"/>
    <p:sldId id="468" r:id="rId99"/>
    <p:sldId id="469" r:id="rId100"/>
    <p:sldId id="470" r:id="rId101"/>
    <p:sldId id="471" r:id="rId102"/>
    <p:sldId id="472" r:id="rId103"/>
    <p:sldId id="473" r:id="rId104"/>
    <p:sldId id="474" r:id="rId105"/>
    <p:sldId id="475" r:id="rId106"/>
    <p:sldId id="476" r:id="rId107"/>
    <p:sldId id="477" r:id="rId108"/>
    <p:sldId id="478" r:id="rId109"/>
  </p:sldIdLst>
  <p:sldSz cx="12192000" cy="6858000"/>
  <p:notesSz cx="6858000" cy="9144000"/>
  <p:embeddedFontLst>
    <p:embeddedFont>
      <p:font typeface="Calibri" panose="020F0502020204030204" pitchFamily="34" charset="0"/>
      <p:regular r:id="rId112"/>
      <p:bold r:id="rId113"/>
      <p:italic r:id="rId114"/>
      <p:boldItalic r:id="rId115"/>
    </p:embeddedFont>
    <p:embeddedFont>
      <p:font typeface="Segoe UI" panose="020B0502040204020203" pitchFamily="34" charset="0"/>
      <p:regular r:id="rId116"/>
      <p:bold r:id="rId117"/>
      <p:italic r:id="rId118"/>
      <p:boldItalic r:id="rId119"/>
    </p:embeddedFont>
    <p:embeddedFont>
      <p:font typeface="Segoe UI Light" panose="020B0502040204020203" pitchFamily="34" charset="0"/>
      <p:regular r:id="rId120"/>
      <p:italic r:id="rId121"/>
    </p:embeddedFont>
    <p:embeddedFont>
      <p:font typeface="서울남산체 M" panose="02020603020101020101" pitchFamily="18" charset="-127"/>
      <p:regular r:id="rId122"/>
    </p:embeddedFont>
    <p:embeddedFont>
      <p:font typeface="맑은 고딕" panose="020B0503020000020004" pitchFamily="50" charset="-127"/>
      <p:regular r:id="rId123"/>
      <p:bold r:id="rId124"/>
    </p:embeddedFont>
    <p:embeddedFont>
      <p:font typeface="Consolas" panose="020B0609020204030204" pitchFamily="49" charset="0"/>
      <p:regular r:id="rId125"/>
      <p:bold r:id="rId126"/>
      <p:italic r:id="rId127"/>
      <p:boldItalic r:id="rId128"/>
    </p:embeddedFont>
    <p:embeddedFont>
      <p:font typeface="Cambria Math" panose="02040503050406030204" pitchFamily="18" charset="0"/>
      <p:regular r:id="rId1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tozero" initials="x" lastIdx="1" clrIdx="0">
    <p:extLst>
      <p:ext uri="{19B8F6BF-5375-455C-9EA6-DF929625EA0E}">
        <p15:presenceInfo xmlns:p15="http://schemas.microsoft.com/office/powerpoint/2012/main" userId="xtozer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B9A23A"/>
    <a:srgbClr val="E6E6E6"/>
    <a:srgbClr val="E6C81E"/>
    <a:srgbClr val="F4DF1E"/>
    <a:srgbClr val="DCAD1F"/>
    <a:srgbClr val="F1A75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3" autoAdjust="0"/>
    <p:restoredTop sz="84228" autoAdjust="0"/>
  </p:normalViewPr>
  <p:slideViewPr>
    <p:cSldViewPr snapToGrid="0">
      <p:cViewPr varScale="1">
        <p:scale>
          <a:sx n="116" d="100"/>
          <a:sy n="116" d="100"/>
        </p:scale>
        <p:origin x="120" y="18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07" d="100"/>
          <a:sy n="107" d="100"/>
        </p:scale>
        <p:origin x="2784" y="56"/>
      </p:cViewPr>
      <p:guideLst/>
    </p:cSldViewPr>
  </p:notesViewPr>
  <p:gridSpacing cx="147600" cy="1476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6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2.fntdata"/><Relationship Id="rId128" Type="http://schemas.openxmlformats.org/officeDocument/2006/relationships/font" Target="fonts/font17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2.fntdata"/><Relationship Id="rId118" Type="http://schemas.openxmlformats.org/officeDocument/2006/relationships/font" Target="fonts/font7.fntdata"/><Relationship Id="rId134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13.fntdata"/><Relationship Id="rId129" Type="http://schemas.openxmlformats.org/officeDocument/2006/relationships/font" Target="fonts/font18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3.fntdata"/><Relationship Id="rId119" Type="http://schemas.openxmlformats.org/officeDocument/2006/relationships/font" Target="fonts/font8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commentAuthors" Target="commentAuthors.xml"/><Relationship Id="rId135" Type="http://schemas.microsoft.com/office/2015/10/relationships/revisionInfo" Target="revisionInfo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9.fntdata"/><Relationship Id="rId125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openxmlformats.org/officeDocument/2006/relationships/font" Target="fonts/font4.fntdata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0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handoutMaster" Target="handoutMasters/handoutMaster1.xml"/><Relationship Id="rId132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font" Target="fonts/font1.fntdata"/><Relationship Id="rId13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6D1C5-1084-402D-85B0-DF3E2A452BD1}" type="datetimeFigureOut">
              <a:rPr lang="ko-KR" altLang="en-US" smtClean="0"/>
              <a:t>2018-01-05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E1212-64BF-4FF0-B55D-1796F631728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0327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411E2-7637-42C8-8B47-ACDEF4E701D2}" type="datetimeFigureOut">
              <a:rPr lang="en-US" smtClean="0"/>
              <a:t>1/5/2018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5F7B1-A22B-4383-89B4-FA12AEED28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936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359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78983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3540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30646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91205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8888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18554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03375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11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19542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966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519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64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687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920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000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688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9696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7466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288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1001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1752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4785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5507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31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4206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3136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4345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3627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9315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049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1697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9635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9604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3963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2595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425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7853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999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1435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4386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313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4959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055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0139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5236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3120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6441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8473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3652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6844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0784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53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6668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5353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17554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5377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3304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0413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9059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2606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0639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6133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166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1234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711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477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0182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94207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6087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4476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8044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108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1592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158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5299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1952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91335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97234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28569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33301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42895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96600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7013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7567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413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9369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8733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24714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35125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34324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84481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29669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81666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95941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05862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370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46830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07544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19984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04222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46838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6309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37117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86082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66342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80109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536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8950" y="2192642"/>
            <a:ext cx="10240453" cy="914096"/>
          </a:xfrm>
        </p:spPr>
        <p:txBody>
          <a:bodyPr anchor="b" anchorCtr="0"/>
          <a:lstStyle>
            <a:lvl1pPr>
              <a:defRPr sz="6600" spc="-15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950" y="3425825"/>
            <a:ext cx="10240453" cy="4985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70" baseline="0">
                <a:solidFill>
                  <a:schemeClr val="tx2">
                    <a:lumMod val="40000"/>
                    <a:lumOff val="60000"/>
                    <a:alpha val="99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452" name="Rectangle 451"/>
          <p:cNvSpPr/>
          <p:nvPr/>
        </p:nvSpPr>
        <p:spPr bwMode="auto">
          <a:xfrm>
            <a:off x="9850545" y="-160540"/>
            <a:ext cx="1829276" cy="1828800"/>
          </a:xfrm>
          <a:prstGeom prst="rect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3" name="Rectangle 452"/>
          <p:cNvSpPr/>
          <p:nvPr/>
        </p:nvSpPr>
        <p:spPr bwMode="auto">
          <a:xfrm>
            <a:off x="9264932" y="1298576"/>
            <a:ext cx="1171221" cy="1170916"/>
          </a:xfrm>
          <a:prstGeom prst="rect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4" name="Rectangle 453"/>
          <p:cNvSpPr/>
          <p:nvPr/>
        </p:nvSpPr>
        <p:spPr bwMode="auto">
          <a:xfrm>
            <a:off x="9264934" y="-160540"/>
            <a:ext cx="875237" cy="875010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5" name="Rectangle 454"/>
          <p:cNvSpPr/>
          <p:nvPr/>
        </p:nvSpPr>
        <p:spPr bwMode="auto">
          <a:xfrm>
            <a:off x="8221248" y="1423060"/>
            <a:ext cx="665605" cy="665432"/>
          </a:xfrm>
          <a:prstGeom prst="rect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6" name="Rectangle 455"/>
          <p:cNvSpPr/>
          <p:nvPr/>
        </p:nvSpPr>
        <p:spPr bwMode="auto">
          <a:xfrm>
            <a:off x="9264932" y="5753556"/>
            <a:ext cx="1171221" cy="1170916"/>
          </a:xfrm>
          <a:prstGeom prst="rect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7" name="Rectangle 456"/>
          <p:cNvSpPr/>
          <p:nvPr/>
        </p:nvSpPr>
        <p:spPr bwMode="auto">
          <a:xfrm>
            <a:off x="10530565" y="5081417"/>
            <a:ext cx="774113" cy="773912"/>
          </a:xfrm>
          <a:prstGeom prst="rect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8" name="Rectangle 457"/>
          <p:cNvSpPr/>
          <p:nvPr/>
        </p:nvSpPr>
        <p:spPr bwMode="auto">
          <a:xfrm>
            <a:off x="11219403" y="5610291"/>
            <a:ext cx="316795" cy="316712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9" name="Rectangle 458"/>
          <p:cNvSpPr/>
          <p:nvPr/>
        </p:nvSpPr>
        <p:spPr bwMode="auto">
          <a:xfrm>
            <a:off x="10625650" y="6339014"/>
            <a:ext cx="2361901" cy="2361286"/>
          </a:xfrm>
          <a:prstGeom prst="rect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0" name="Rectangle 459"/>
          <p:cNvSpPr/>
          <p:nvPr/>
        </p:nvSpPr>
        <p:spPr bwMode="auto">
          <a:xfrm>
            <a:off x="682124" y="442110"/>
            <a:ext cx="1255901" cy="1255574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1" name="Rectangle 460"/>
          <p:cNvSpPr/>
          <p:nvPr/>
        </p:nvSpPr>
        <p:spPr bwMode="auto">
          <a:xfrm>
            <a:off x="1866929" y="-160540"/>
            <a:ext cx="513324" cy="513190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2" name="Rectangle 461"/>
          <p:cNvSpPr/>
          <p:nvPr/>
        </p:nvSpPr>
        <p:spPr bwMode="auto">
          <a:xfrm>
            <a:off x="11752928" y="1234418"/>
            <a:ext cx="244537" cy="244474"/>
          </a:xfrm>
          <a:prstGeom prst="rect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3" name="Rectangle 462"/>
          <p:cNvSpPr/>
          <p:nvPr/>
        </p:nvSpPr>
        <p:spPr bwMode="auto">
          <a:xfrm>
            <a:off x="5826072" y="1918422"/>
            <a:ext cx="875237" cy="875010"/>
          </a:xfrm>
          <a:prstGeom prst="rect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4" name="Rectangle 463"/>
          <p:cNvSpPr/>
          <p:nvPr/>
        </p:nvSpPr>
        <p:spPr bwMode="auto">
          <a:xfrm>
            <a:off x="4974748" y="5410281"/>
            <a:ext cx="603561" cy="603404"/>
          </a:xfrm>
          <a:prstGeom prst="rect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5" name="Rectangle 464"/>
          <p:cNvSpPr/>
          <p:nvPr/>
        </p:nvSpPr>
        <p:spPr bwMode="auto">
          <a:xfrm>
            <a:off x="5630899" y="4681875"/>
            <a:ext cx="1030376" cy="1030108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05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-na.ssl-images-amazon.com/images/I/51QdeoEujBL._SX258_BO1,204,203,200_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608" y="2808567"/>
            <a:ext cx="2726916" cy="340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744341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656253" y="1686722"/>
            <a:ext cx="8403772" cy="2243691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altLang="ko-KR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br>
              <a:rPr lang="en-US" altLang="ko-KR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54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211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8" y="2971952"/>
            <a:ext cx="11151917" cy="914096"/>
          </a:xfrm>
        </p:spPr>
        <p:txBody>
          <a:bodyPr anchor="ctr" anchorCtr="0"/>
          <a:lstStyle>
            <a:lvl1pPr>
              <a:defRPr sz="6600" spc="-30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10205079" y="-383422"/>
            <a:ext cx="1829276" cy="1828800"/>
          </a:xfrm>
          <a:prstGeom prst="ellipse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9619468" y="1075694"/>
            <a:ext cx="1171221" cy="1170916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9619468" y="-383422"/>
            <a:ext cx="875237" cy="875010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575783" y="1200178"/>
            <a:ext cx="665605" cy="665432"/>
          </a:xfrm>
          <a:prstGeom prst="ellipse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492687" y="5499901"/>
            <a:ext cx="1171221" cy="1170916"/>
          </a:xfrm>
          <a:prstGeom prst="ellipse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758320" y="4827762"/>
            <a:ext cx="774113" cy="773912"/>
          </a:xfrm>
          <a:prstGeom prst="ellipse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1447157" y="5356636"/>
            <a:ext cx="316795" cy="316712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0853404" y="6085359"/>
            <a:ext cx="2361901" cy="2361286"/>
          </a:xfrm>
          <a:prstGeom prst="ellipse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1503860" y="1115602"/>
            <a:ext cx="1255901" cy="1255574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688663" y="512952"/>
            <a:ext cx="513324" cy="513190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2107464" y="1011536"/>
            <a:ext cx="244537" cy="244474"/>
          </a:xfrm>
          <a:prstGeom prst="ellipse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1159118" y="1879032"/>
            <a:ext cx="875237" cy="875010"/>
          </a:xfrm>
          <a:prstGeom prst="ellipse">
            <a:avLst/>
          </a:prstGeom>
          <a:noFill/>
          <a:ln w="9525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4974748" y="5410281"/>
            <a:ext cx="603561" cy="603404"/>
          </a:xfrm>
          <a:prstGeom prst="ellipse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630899" y="4681875"/>
            <a:ext cx="1030376" cy="1030108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93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, Video etc. &quot;special&quot; slid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ardrop 7"/>
          <p:cNvSpPr/>
          <p:nvPr/>
        </p:nvSpPr>
        <p:spPr bwMode="auto">
          <a:xfrm>
            <a:off x="9850545" y="-160540"/>
            <a:ext cx="1829276" cy="1828800"/>
          </a:xfrm>
          <a:prstGeom prst="teardrop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ardrop 8"/>
          <p:cNvSpPr/>
          <p:nvPr/>
        </p:nvSpPr>
        <p:spPr bwMode="auto">
          <a:xfrm>
            <a:off x="9264932" y="1298576"/>
            <a:ext cx="1171221" cy="1170916"/>
          </a:xfrm>
          <a:prstGeom prst="teardrop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ardrop 9"/>
          <p:cNvSpPr/>
          <p:nvPr/>
        </p:nvSpPr>
        <p:spPr bwMode="auto">
          <a:xfrm>
            <a:off x="9264934" y="-160540"/>
            <a:ext cx="875237" cy="875010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ardrop 10"/>
          <p:cNvSpPr/>
          <p:nvPr/>
        </p:nvSpPr>
        <p:spPr bwMode="auto">
          <a:xfrm>
            <a:off x="8221248" y="1423060"/>
            <a:ext cx="665605" cy="665432"/>
          </a:xfrm>
          <a:prstGeom prst="teardrop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ardrop 11"/>
          <p:cNvSpPr/>
          <p:nvPr/>
        </p:nvSpPr>
        <p:spPr bwMode="auto">
          <a:xfrm>
            <a:off x="9264932" y="5753556"/>
            <a:ext cx="1171221" cy="1170916"/>
          </a:xfrm>
          <a:prstGeom prst="teardrop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ardrop 12"/>
          <p:cNvSpPr/>
          <p:nvPr/>
        </p:nvSpPr>
        <p:spPr bwMode="auto">
          <a:xfrm>
            <a:off x="10530565" y="5081417"/>
            <a:ext cx="774113" cy="773912"/>
          </a:xfrm>
          <a:prstGeom prst="teardrop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ardrop 13"/>
          <p:cNvSpPr/>
          <p:nvPr/>
        </p:nvSpPr>
        <p:spPr bwMode="auto">
          <a:xfrm>
            <a:off x="11219403" y="5610291"/>
            <a:ext cx="316795" cy="316712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ardrop 14"/>
          <p:cNvSpPr/>
          <p:nvPr/>
        </p:nvSpPr>
        <p:spPr bwMode="auto">
          <a:xfrm>
            <a:off x="10625650" y="6339014"/>
            <a:ext cx="2361901" cy="2361286"/>
          </a:xfrm>
          <a:prstGeom prst="teardrop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ardrop 15"/>
          <p:cNvSpPr/>
          <p:nvPr/>
        </p:nvSpPr>
        <p:spPr bwMode="auto">
          <a:xfrm>
            <a:off x="682124" y="442110"/>
            <a:ext cx="1255901" cy="1255574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ardrop 16"/>
          <p:cNvSpPr/>
          <p:nvPr/>
        </p:nvSpPr>
        <p:spPr bwMode="auto">
          <a:xfrm>
            <a:off x="1866929" y="-160540"/>
            <a:ext cx="513324" cy="513190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ardrop 17"/>
          <p:cNvSpPr/>
          <p:nvPr/>
        </p:nvSpPr>
        <p:spPr bwMode="auto">
          <a:xfrm>
            <a:off x="11752928" y="1234418"/>
            <a:ext cx="244537" cy="244474"/>
          </a:xfrm>
          <a:prstGeom prst="teardrop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ardrop 18"/>
          <p:cNvSpPr/>
          <p:nvPr/>
        </p:nvSpPr>
        <p:spPr bwMode="auto">
          <a:xfrm>
            <a:off x="5826072" y="1918422"/>
            <a:ext cx="875237" cy="875010"/>
          </a:xfrm>
          <a:prstGeom prst="teardrop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ardrop 19"/>
          <p:cNvSpPr/>
          <p:nvPr/>
        </p:nvSpPr>
        <p:spPr bwMode="auto">
          <a:xfrm>
            <a:off x="4974748" y="5410281"/>
            <a:ext cx="603561" cy="603404"/>
          </a:xfrm>
          <a:prstGeom prst="teardrop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ardrop 20"/>
          <p:cNvSpPr/>
          <p:nvPr/>
        </p:nvSpPr>
        <p:spPr bwMode="auto">
          <a:xfrm>
            <a:off x="5630899" y="4681875"/>
            <a:ext cx="1030376" cy="1030108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392" y="4343402"/>
            <a:ext cx="1024045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00" kern="1200" spc="-70" baseline="0" dirty="0">
                <a:gradFill>
                  <a:gsLst>
                    <a:gs pos="2083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76567" y="2739678"/>
            <a:ext cx="10245219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9600" b="0" kern="1200" cap="none" spc="-400" baseline="0" dirty="0" smtClean="0">
                <a:ln w="3175"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72599" y="1447800"/>
            <a:ext cx="10240453" cy="914096"/>
          </a:xfrm>
        </p:spPr>
        <p:txBody>
          <a:bodyPr wrap="square" anchor="ctr">
            <a:noAutofit/>
          </a:bodyPr>
          <a:lstStyle>
            <a:lvl1pPr marL="0" indent="0">
              <a:buNone/>
              <a:defRPr sz="6600" spc="-15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989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  <a:prstGeom prst="rect">
            <a:avLst/>
          </a:prstGeom>
        </p:spPr>
        <p:txBody>
          <a:bodyPr/>
          <a:lstStyle>
            <a:lvl1pPr marL="284163" indent="-284163">
              <a:buFont typeface="Wingdings" pitchFamily="2" charset="2"/>
              <a:buChar char=""/>
              <a:defRPr sz="2800">
                <a:latin typeface="+mn-lt"/>
              </a:defRPr>
            </a:lvl1pPr>
            <a:lvl2pPr marL="517525" indent="-233363">
              <a:buFont typeface="Wingdings" pitchFamily="2" charset="2"/>
              <a:buChar char=""/>
              <a:defRPr>
                <a:latin typeface="+mn-lt"/>
              </a:defRPr>
            </a:lvl2pPr>
            <a:lvl3pPr marL="741363" indent="-223838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914400" indent="-173038">
              <a:buFont typeface="Wingdings" pitchFamily="2" charset="2"/>
              <a:buChar char=""/>
              <a:defRPr>
                <a:latin typeface="+mn-lt"/>
              </a:defRPr>
            </a:lvl4pPr>
            <a:lvl5pPr marL="1087438" indent="-173038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87989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049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287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26" name="직선 연결선 25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04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14292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4292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36810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36810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614292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14292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336810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336810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940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75745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75745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7535359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7535359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98263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198263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3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32" name="직선 연결선 31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433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1004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38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0836" y="1447800"/>
            <a:ext cx="11155093" cy="518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797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722" r:id="rId10"/>
  </p:sldLayoutIdLst>
  <p:transition>
    <p:fade/>
  </p:transition>
  <p:hf hdr="0" ftr="0" dt="0"/>
  <p:txStyles>
    <p:titleStyle>
      <a:lvl1pPr algn="l" defTabSz="914363" rtl="0" eaLnBrk="1" latinLnBrk="1" hangingPunct="1">
        <a:lnSpc>
          <a:spcPct val="90000"/>
        </a:lnSpc>
        <a:spcBef>
          <a:spcPct val="0"/>
        </a:spcBef>
        <a:buNone/>
        <a:defRPr lang="en-US" sz="5400" b="0" kern="1200" cap="none" spc="-100" baseline="0" dirty="0" smtClean="0">
          <a:ln w="3175">
            <a:noFill/>
          </a:ln>
          <a:solidFill>
            <a:srgbClr val="F4DF1E">
              <a:alpha val="99000"/>
            </a:srgbClr>
          </a:solidFill>
          <a:effectLst/>
          <a:latin typeface="+mj-lt"/>
          <a:ea typeface="+mn-ea"/>
          <a:cs typeface="Arial" charset="0"/>
        </a:defRPr>
      </a:lvl1pPr>
    </p:titleStyle>
    <p:bodyStyle>
      <a:lvl1pPr marL="339725" marR="0" indent="-3397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00" kern="1200" spc="-7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1pPr>
      <a:lvl2pPr marL="573088" marR="0" indent="-233363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4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2pPr>
      <a:lvl3pPr marL="7985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5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3pPr>
      <a:lvl4pPr marL="1030288" marR="0" indent="-23177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4pPr>
      <a:lvl5pPr marL="12557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7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emf"/><Relationship Id="rId4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2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3cw3dd2w32x2b.cloudfront.net/wp-content/uploads/2012/07/euler-angles1.pdf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3cw3dd2w32x2b.cloudfront.net/wp-content/uploads/2012/07/euler-angles1.pdf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253" y="988079"/>
            <a:ext cx="8626448" cy="1301895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Physically Based Rendering</a:t>
            </a:r>
            <a:b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sz="40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From Theory to Implementation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4954" y="2816607"/>
            <a:ext cx="9144000" cy="3399258"/>
          </a:xfrm>
        </p:spPr>
        <p:txBody>
          <a:bodyPr/>
          <a:lstStyle/>
          <a:p>
            <a:pPr algn="l"/>
            <a:r>
              <a:rPr lang="en-US" dirty="0"/>
              <a:t>Chapter 17: </a:t>
            </a:r>
            <a:r>
              <a:rPr lang="it-IT" dirty="0"/>
              <a:t>LIGHT TRANSPORT I</a:t>
            </a:r>
            <a:r>
              <a:rPr lang="it-IT" altLang="ko-KR" dirty="0"/>
              <a:t>II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ko-KR" dirty="0"/>
              <a:t>Basis Functions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ko-KR" dirty="0"/>
              <a:t>Spherical Harmonics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ko-KR" dirty="0"/>
              <a:t>Radiance Probes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ko-KR" dirty="0"/>
              <a:t>Precomputed Diffuse Transfer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ko-KR" dirty="0"/>
              <a:t>Precomputed Glossy Transfer</a:t>
            </a:r>
          </a:p>
        </p:txBody>
      </p:sp>
    </p:spTree>
    <p:extLst>
      <p:ext uri="{BB962C8B-B14F-4D97-AF65-F5344CB8AC3E}">
        <p14:creationId xmlns:p14="http://schemas.microsoft.com/office/powerpoint/2010/main" val="154337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정규 직교 기저 함수는 두가지 중요한 특성을 가집니다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marL="965200" lvl="2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ko-KR" altLang="en-US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직교성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주어진 구분된 두 기저 함수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𝐵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𝐵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𝑗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𝑖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 대해서 두 기저 함수의 곱의 적분은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0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marL="965200" lvl="2" indent="-457200">
                  <a:lnSpc>
                    <a:spcPct val="100000"/>
                  </a:lnSpc>
                  <a:buFont typeface="+mj-lt"/>
                  <a:buAutoNum type="arabicPeriod"/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marL="965200" lvl="2" indent="-457200">
                  <a:lnSpc>
                    <a:spcPct val="100000"/>
                  </a:lnSpc>
                  <a:buFont typeface="+mj-lt"/>
                  <a:buAutoNum type="arabicPeriod"/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marL="965200" lvl="2" indent="-457200">
                  <a:lnSpc>
                    <a:spcPct val="100000"/>
                  </a:lnSpc>
                  <a:buFont typeface="+mj-lt"/>
                  <a:buAutoNum type="arabicPeriod"/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marL="965200" lvl="2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정규화 특성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특정 기저 함수의 영역에 대한 자체 적분은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1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marL="508000" lvl="2" indent="0">
                  <a:lnSpc>
                    <a:spcPct val="100000"/>
                  </a:lnSpc>
                  <a:buNone/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 t="-1973" r="-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606607" y="4912036"/>
            <a:ext cx="2065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ko-KR" alt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38CD63-AEB6-4098-8C7E-D45E17DFD1E3}"/>
                  </a:ext>
                </a:extLst>
              </p:cNvPr>
              <p:cNvSpPr txBox="1"/>
              <p:nvPr/>
            </p:nvSpPr>
            <p:spPr>
              <a:xfrm>
                <a:off x="4250278" y="2490210"/>
                <a:ext cx="3373744" cy="1004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𝑑𝑥</m:t>
                          </m:r>
                        </m:e>
                      </m:nary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2800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38CD63-AEB6-4098-8C7E-D45E17DFD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278" y="2490210"/>
                <a:ext cx="3373744" cy="10042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F7BEFA-B774-4AEF-9E62-5F77B1C95F71}"/>
                  </a:ext>
                </a:extLst>
              </p:cNvPr>
              <p:cNvSpPr txBox="1"/>
              <p:nvPr/>
            </p:nvSpPr>
            <p:spPr>
              <a:xfrm>
                <a:off x="4250278" y="4338674"/>
                <a:ext cx="3373616" cy="1004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𝑑𝑥</m:t>
                          </m:r>
                        </m:e>
                      </m:nary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800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F7BEFA-B774-4AEF-9E62-5F77B1C95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278" y="4338674"/>
                <a:ext cx="3373616" cy="10042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085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Precomputed Glossy Transfer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합과 </a:t>
                </a:r>
                <a:r>
                  <a:rPr lang="ko-KR" altLang="en-US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상수항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는 적분 밖으로 빼낼 수 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그러므로 행렬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B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의 모든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en-US" altLang="ko-KR" sz="2000" i="1" dirty="0" err="1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𝑖</m:t>
                    </m:r>
                    <m:r>
                      <a:rPr lang="en-US" altLang="ko-KR" sz="2000" i="1" dirty="0" err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</m:t>
                    </m:r>
                    <m:r>
                      <a:rPr lang="en-US" altLang="ko-KR" sz="2000" i="1" dirty="0" err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𝑗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쌍은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 이중 적분 값으로 표현할 수 있으며 행렬의 요소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𝑏</m:t>
                        </m:r>
                      </m:e>
                      <m:sub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𝑗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,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𝑘</m:t>
                        </m:r>
                      </m:sub>
                    </m:sSub>
                    <m:r>
                      <a:rPr lang="ko-KR" altLang="en-US" sz="2000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는</m:t>
                    </m:r>
                  </m:oMath>
                </a14:m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다음과 같습니다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 t="-16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100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12A9D2-A4F3-4806-A04B-9E04F5BAE6B9}"/>
                  </a:ext>
                </a:extLst>
              </p:cNvPr>
              <p:cNvSpPr txBox="1"/>
              <p:nvPr/>
            </p:nvSpPr>
            <p:spPr>
              <a:xfrm>
                <a:off x="1525204" y="1935102"/>
                <a:ext cx="9140003" cy="11732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nary>
                        <m:nary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m:rPr>
                                      <m:brk m:alnAt="23"/>
                                    </m:rP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8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12A9D2-A4F3-4806-A04B-9E04F5BAE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204" y="1935102"/>
                <a:ext cx="9140003" cy="11732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EC7E209D-58E1-4B19-9C49-B4EB75C93D95}"/>
                  </a:ext>
                </a:extLst>
              </p:cNvPr>
              <p:cNvSpPr/>
              <p:nvPr/>
            </p:nvSpPr>
            <p:spPr>
              <a:xfrm>
                <a:off x="2021814" y="4200907"/>
                <a:ext cx="8146782" cy="10988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𝑗</m:t>
                          </m:r>
                          <m:r>
                            <a:rPr lang="en-US" altLang="ko-KR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,</m:t>
                          </m:r>
                          <m:r>
                            <a:rPr lang="en-US" altLang="ko-KR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nary>
                        <m:naryPr>
                          <m:ctrlP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m:rPr>
                                      <m:brk m:alnAt="23"/>
                                    </m:rP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EC7E209D-58E1-4B19-9C49-B4EB75C93D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814" y="4200907"/>
                <a:ext cx="8146782" cy="10988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54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Precomputed Glossy Transfer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다용도 함수 </a:t>
            </a:r>
            <a:r>
              <a:rPr lang="en-US" altLang="ko-KR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SHComputeBSDFMatrix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()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는 이 행렬을 특정 </a:t>
            </a:r>
            <a:r>
              <a:rPr lang="ko-KR" altLang="en-US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매개변수화된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BSDF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모델에 대해 주어진 대역까지 계산합니다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우선 제공된 반사 매개 변수로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BSDF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를 표현하는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BSDF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객체를 계산합니다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101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FC56F2-1416-4969-8122-576FEDBA569E}"/>
              </a:ext>
            </a:extLst>
          </p:cNvPr>
          <p:cNvSpPr/>
          <p:nvPr/>
        </p:nvSpPr>
        <p:spPr>
          <a:xfrm>
            <a:off x="3038969" y="2066887"/>
            <a:ext cx="6393356" cy="175432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SHComputeBSDFMatrix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roughness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RNG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rng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nSamples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0;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&lt;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SHTerms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)*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SHTerms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 ++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0.f;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Create _BSDF_ for computing BSDF transfer matrix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Precompute directions $\w{}$ and SH values for directions</a:t>
            </a:r>
            <a:endParaRPr lang="ko-KR" altLang="en-US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Compute double spherical integral for BSDF matrix</a:t>
            </a:r>
            <a:endParaRPr lang="ko-KR" altLang="en-US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Free memory allocated for SH matrix computation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F290EA-8296-41B9-9F03-94CD443FEE48}"/>
              </a:ext>
            </a:extLst>
          </p:cNvPr>
          <p:cNvSpPr/>
          <p:nvPr/>
        </p:nvSpPr>
        <p:spPr>
          <a:xfrm>
            <a:off x="1185587" y="4440299"/>
            <a:ext cx="9819238" cy="138499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Create _BSDF_ for computing BSDF transfer matrix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MemoryArena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arena;</a:t>
            </a:r>
          </a:p>
          <a:p>
            <a:r>
              <a:rPr lang="en-US" altLang="ko-KR" sz="12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DifferentialGeometry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dg(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Point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(0,0,0),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Vector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(1,0,0),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Vector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(0,1,0),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Normal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(0,0,0),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Normal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(0,0,0), 0, 0, </a:t>
            </a:r>
            <a:r>
              <a:rPr lang="en-US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NULL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BSDF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bsdf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BSDF_ALLOC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(arena,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BSDF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)(dg,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Normal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(0,0,1));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bsdf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-&gt;Add(</a:t>
            </a:r>
            <a:r>
              <a:rPr lang="en-US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BSDF_ALLOC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(arena,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Lambertian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)(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)));</a:t>
            </a:r>
          </a:p>
          <a:p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Fresnel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fresnel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BSDF_ALLOC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(arena, </a:t>
            </a:r>
            <a:r>
              <a:rPr lang="en-US" altLang="ko-KR" sz="12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FresnelDielectric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)(1.5f, 1.f);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bsdf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-&gt;Add(</a:t>
            </a:r>
            <a:r>
              <a:rPr lang="en-US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BSDF_ALLOC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(arena,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Microfacet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)(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fresnel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BSDF_ALLOC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(arena,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Blinn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)(1.f /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roughness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)));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19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Precomputed Glossy Transfer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다음으로 구의 방향에 대해 이중 적분을 계산해야 하므로 구 위의 잘 분포된 방향 벡터의 집합과 각 방향에 대응하는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기저 함수를 사전에 계산합니다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이제 적분의 </a:t>
            </a:r>
            <a:r>
              <a:rPr lang="ko-KR" altLang="en-US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몬테카를로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예측을 계산할 수 있으며 다음과 같은 형태의 예측기를 사용합니다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102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F46ABDD-D1FD-4809-A28A-E5E9F494E4BB}"/>
              </a:ext>
            </a:extLst>
          </p:cNvPr>
          <p:cNvSpPr/>
          <p:nvPr/>
        </p:nvSpPr>
        <p:spPr>
          <a:xfrm>
            <a:off x="2737890" y="2177009"/>
            <a:ext cx="6714632" cy="224676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Precompute directions $\w{}$ and SH values for directions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Ylm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SHTerms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* </a:t>
            </a:r>
            <a:r>
              <a:rPr lang="en-US" altLang="ko-KR" sz="14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nSamples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];</a:t>
            </a:r>
          </a:p>
          <a:p>
            <a:r>
              <a:rPr lang="en-US" altLang="ko-KR" sz="14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Vector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*w =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Vector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4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nSamples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];</a:t>
            </a:r>
          </a:p>
          <a:p>
            <a:r>
              <a:rPr lang="en-US" altLang="ko-KR" sz="14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uint32_t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scramble[2] = { </a:t>
            </a:r>
            <a:r>
              <a:rPr lang="en-US" altLang="ko-KR" sz="14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rng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.RandomUInt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(), </a:t>
            </a:r>
            <a:r>
              <a:rPr lang="en-US" altLang="ko-KR" sz="14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rng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.RandomUInt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 };</a:t>
            </a:r>
          </a:p>
          <a:p>
            <a:r>
              <a:rPr lang="nn-NO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nn-NO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nn-NO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nn-NO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i = 0; i &lt; </a:t>
            </a:r>
            <a:r>
              <a:rPr lang="nn-NO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nSamples</a:t>
            </a:r>
            <a:r>
              <a:rPr lang="nn-NO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 ++i) 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u[2];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Sample02(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scramble, u);</a:t>
            </a:r>
          </a:p>
          <a:p>
            <a:r>
              <a:rPr lang="pl-PL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w[i] </a:t>
            </a:r>
            <a:r>
              <a:rPr lang="pl-PL" altLang="ko-KR" sz="14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pl-PL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UniformSampleSphere(u[0], u[1]);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SHEvaluate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(w[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], </a:t>
            </a:r>
            <a:r>
              <a:rPr lang="en-US" altLang="ko-KR" sz="14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&amp;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Ylm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SHTerms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38CA35A-7A0B-4420-A4A0-7627B2430183}"/>
                  </a:ext>
                </a:extLst>
              </p:cNvPr>
              <p:cNvSpPr/>
              <p:nvPr/>
            </p:nvSpPr>
            <p:spPr>
              <a:xfrm>
                <a:off x="2658592" y="5152986"/>
                <a:ext cx="6873228" cy="12046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ko-K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m:rPr>
                                  <m:brk m:alnAt="23"/>
                                </m:rP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ctrlP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m:rPr>
                                      <m:brk m:alnAt="23"/>
                                    </m:rP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ko-K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  <m:e>
                              <m:f>
                                <m:fPr>
                                  <m:ctrlP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 </m:t>
                                  </m:r>
                                </m:num>
                                <m:den>
                                  <m: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38CA35A-7A0B-4420-A4A0-7627B2430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592" y="5152986"/>
                <a:ext cx="6873228" cy="12046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871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Precomputed Glossy Transfer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사전 계산한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𝑤</m:t>
                    </m:r>
                  </m:oMath>
                </a14:m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배열을 사용해 각각의 예측에 대한 방향 표본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𝑤</m:t>
                        </m:r>
                      </m:e>
                      <m:sub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 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𝑤</m:t>
                        </m:r>
                      </m:e>
                      <m:sub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 찾습니다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BSDF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는 방향의 각 쌍에서 계산됩니다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값이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0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 아니라면 행렬의 모든 요소에 대한 예측을 갱신합니다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 t="-1603" r="-3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103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256921-CAC4-485D-8D0D-1F3A876583BA}"/>
              </a:ext>
            </a:extLst>
          </p:cNvPr>
          <p:cNvSpPr/>
          <p:nvPr/>
        </p:nvSpPr>
        <p:spPr>
          <a:xfrm>
            <a:off x="3047206" y="1892279"/>
            <a:ext cx="6096000" cy="156966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Compute double spherical integral for BSDF matrix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osamp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0;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osamp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&lt;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nSamples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 ++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osamp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Vector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&amp;wo = w[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osamp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isamp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0;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isamp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&lt;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nSamples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 ++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isamp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Vector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w[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isamp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Update BSDF matrix elements for sampled directions</a:t>
            </a:r>
          </a:p>
          <a:p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7FEF69-504F-46FE-B106-5ABAE96165A5}"/>
              </a:ext>
            </a:extLst>
          </p:cNvPr>
          <p:cNvSpPr/>
          <p:nvPr/>
        </p:nvSpPr>
        <p:spPr>
          <a:xfrm>
            <a:off x="1996484" y="4150483"/>
            <a:ext cx="8197443" cy="175432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Update BSDF matrix elements for sampled directions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f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bsdf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-&gt;f(wo,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(!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f.IsBlack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())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pdf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UniformSpherePdf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 *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UniformSpherePdf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f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*=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fabsf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CosTheta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 / (pdf *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nSamples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nSamples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nn-NO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nn-NO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i = 0; i &lt; SHTerms(</a:t>
            </a:r>
            <a:r>
              <a:rPr lang="nn-NO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 ++i)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j = 0; j &lt;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SHTerms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 ++j)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SHTerms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)+j]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+=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f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Ylm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isamp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SHTerms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)+j]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Ylm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osamp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SHTerms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)+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32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Precomputed Glossy Transfer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 fontScale="92500" lnSpcReduction="10000"/>
          </a:bodyPr>
          <a:lstStyle/>
          <a:p>
            <a:pPr lvl="1">
              <a:lnSpc>
                <a:spcPct val="100000"/>
              </a:lnSpc>
            </a:pPr>
            <a:r>
              <a:rPr lang="en-US" altLang="ko-KR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GlossyPRTIntegrator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는 생성자가 재질 매개변수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,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사용할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대역의 수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,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전송 행렬을 계산할 때 추출할 표본의 수를 받습니다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재질 매개변수는 </a:t>
            </a:r>
            <a:r>
              <a:rPr lang="en-US" altLang="ko-KR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GlossyPRTIntegrator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가 장면에서 모든 표면이 같은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BSDF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를 가져야 하나의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BSDF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행렬을 계산할 수 있으므로 여기서 필요합니다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BSDF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행렬 계산은 계산 집약적이며 장면의 모든 점에서 처리하지 않기를 원합니다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다른 광택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PRT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구현은 이 비용을 지불하거나 대표적인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BSDF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행렬의 집합을 계산해 임의의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BSDF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행렬을 이들의 가중된 합으로 표현합니다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예를 들면 단일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BSDF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행렬이 확산 반사를 위해 반사도를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1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로 계산하고 그 뒤 실제 반사도로 크기 조절될 수 있습니다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104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CE4337-B8DC-45F1-8E86-066AFC19BDDA}"/>
              </a:ext>
            </a:extLst>
          </p:cNvPr>
          <p:cNvSpPr/>
          <p:nvPr/>
        </p:nvSpPr>
        <p:spPr>
          <a:xfrm>
            <a:off x="3487930" y="2002989"/>
            <a:ext cx="5214551" cy="120032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GlossyPRTIntegrator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 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rough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: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), Ks(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), roughness(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rough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nSamples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(RoundUpPow2(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c_in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B = </a:t>
            </a:r>
            <a:r>
              <a:rPr lang="en-US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NULL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53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Precomputed Glossy Transfer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입사 방사 계수는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DiffusePRTIntegrator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와 같이 단일 입사 방사 함수를 사용해 계산합니다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빛의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계수를 저장하고 나면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BSDF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행렬이 계산돼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B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에 저장됩니다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Li()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메소드는 광선과 물체의 교차점에서 방출 방사 계산을 광택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PRT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알고리즘을 사용해 계산합니다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  <a:b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4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개의 주요 단계가 있습니다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marL="860425" lvl="2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입사 방사 함수는 음영 점에서의 입사 방사로 변환됩니다</a:t>
            </a:r>
            <a:r>
              <a:rPr lang="en-US" altLang="ko-KR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 </a:t>
            </a:r>
            <a:r>
              <a:rPr lang="ko-KR" altLang="en-US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점과 환경 사이의 시야성을 고려한 전송 행렬을 사용합니다</a:t>
            </a:r>
            <a:r>
              <a:rPr lang="en-US" altLang="ko-KR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marL="860425" lvl="2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입사 방사 함수를 지역 좌표계로 회전합니다</a:t>
            </a:r>
            <a:r>
              <a:rPr lang="en-US" altLang="ko-KR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marL="860425" lvl="2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방출 방사 함수를 기존에 계산한 </a:t>
            </a:r>
            <a:r>
              <a:rPr lang="en-US" altLang="ko-KR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BSDF </a:t>
            </a:r>
            <a:r>
              <a:rPr lang="ko-KR" altLang="en-US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행렬을 이용해 계산합니다</a:t>
            </a:r>
            <a:r>
              <a:rPr lang="en-US" altLang="ko-KR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marL="860425" lvl="2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최종적으로 방출 방사 함수의 값을 주어진 입사 광선으로 주어지는 방출 방향에 대해 계산합니다</a:t>
            </a:r>
            <a:r>
              <a:rPr lang="en-US" altLang="ko-KR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105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2CD250-1292-4042-896E-47956FCA8830}"/>
              </a:ext>
            </a:extLst>
          </p:cNvPr>
          <p:cNvSpPr/>
          <p:nvPr/>
        </p:nvSpPr>
        <p:spPr>
          <a:xfrm>
            <a:off x="3298063" y="2581688"/>
            <a:ext cx="5594286" cy="156966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GlossyPRTIntegrator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::Preprocess(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Scene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scene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Camera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camera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Renderer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renderer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Project direct lighting into SH for _</a:t>
            </a:r>
            <a:r>
              <a:rPr lang="en-US" altLang="ko-KR" sz="1200" dirty="0" err="1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GlossyPRTIntegrator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_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endParaRPr lang="ko-KR" altLang="en-US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Compute glossy BSDF matrix for PRT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B =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new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SHTerms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)*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SHTerms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)];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SHComputeBSDFMatrix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Ks, roughness,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rng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1024,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B);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89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Precomputed Glossy Transfer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106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759F68-F57E-400D-8004-EDE4F20364A1}"/>
              </a:ext>
            </a:extLst>
          </p:cNvPr>
          <p:cNvSpPr/>
          <p:nvPr/>
        </p:nvSpPr>
        <p:spPr>
          <a:xfrm>
            <a:off x="2915003" y="1657909"/>
            <a:ext cx="6360405" cy="452431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GlossyPRTIntegrator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::Li(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Scene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scene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Renderer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RayDifferential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Intersection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isect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Sample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sample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RNG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rng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MemoryArena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arena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L = 0.f;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Vector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wo =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ray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Compute emitted light if ray hit an area light source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L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+=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isect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.Le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(wo);</a:t>
            </a:r>
          </a:p>
          <a:p>
            <a:endParaRPr lang="ko-KR" altLang="en-US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Evaluate BSDF at hit point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BSDF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bsdf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isect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.GetBSDF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arena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Point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&amp;p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bsdf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dgShading.p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Compute reflected radiance with glossy PRT at point</a:t>
            </a:r>
            <a:endParaRPr lang="ko-KR" altLang="en-US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Compute SH radiance transfer matrix at point and SH coefficients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arena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.Alloc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&lt;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&gt;(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SHTerms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*T =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arena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.Alloc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&lt;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&gt;(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SHTerms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)*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SHTerms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SHComputeTransferMatrix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(p,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isect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.rayEpsilon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scene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rng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nSamples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 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T);</a:t>
            </a:r>
          </a:p>
          <a:p>
            <a:r>
              <a:rPr lang="fr-F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SHMatrixVectorMultiply(T, c_in, c_t, lmax);</a:t>
            </a:r>
          </a:p>
          <a:p>
            <a:endParaRPr lang="ko-KR" altLang="en-US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Rotate incident SH lighting to local coordinate frame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Sample BSDF and integrate against direct SH coefficients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// Compute final coefficients _c\_o_ using BSDF matrix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// Evaluate outgoing radiance function for $\wo$ and add to _L_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45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Precomputed Glossy Transfer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이제 한 점에서 물체로 인한 차폐를 고려한 입사 방사 함수의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계수를 알고 있으므로 이를 지역 좌표계로 회전해야 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이 회전은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BSDF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행렬이 지역 좌표계로 계산됐기에 필요합니다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주어진 입사 방사 함수의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계수와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BSDF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행렬과의 곱은 방출 방사 함수의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계수를 제공합니다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107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B8F3B0-ED8C-4035-9419-C20A7844EC70}"/>
              </a:ext>
            </a:extLst>
          </p:cNvPr>
          <p:cNvSpPr/>
          <p:nvPr/>
        </p:nvSpPr>
        <p:spPr>
          <a:xfrm>
            <a:off x="3047206" y="2216655"/>
            <a:ext cx="6096000" cy="193899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Rotate incident SH lighting to local coordinate frame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Vector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r1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bsdf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LocalToWorld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Vector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(1,0,0));</a:t>
            </a:r>
          </a:p>
          <a:p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Vector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r2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bsdf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LocalToWorld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Vector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(0,1,0));</a:t>
            </a:r>
          </a:p>
          <a:p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Normal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nl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Normal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bsdf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LocalToWorld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Vector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(0,0,1)));</a:t>
            </a:r>
          </a:p>
          <a:p>
            <a:r>
              <a:rPr lang="pt-BR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Matrix4x4</a:t>
            </a:r>
            <a:r>
              <a:rPr lang="pt-B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rot(r1.x, r2.x, nl.x, 0,</a:t>
            </a:r>
          </a:p>
          <a:p>
            <a:r>
              <a:rPr lang="es-E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r1.y, r2.y, nl.y, 0,</a:t>
            </a:r>
          </a:p>
          <a:p>
            <a:r>
              <a:rPr lang="pl-PL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r1.z, r2.z, nl.z, 0,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0,    0,    0, 1);</a:t>
            </a:r>
          </a:p>
          <a:p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c_l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arena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.Alloc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&lt;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&gt;(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SHTerms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SHRotate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c_l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rot,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arena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5D0917-767C-49B5-8810-63B3753770D0}"/>
              </a:ext>
            </a:extLst>
          </p:cNvPr>
          <p:cNvSpPr/>
          <p:nvPr/>
        </p:nvSpPr>
        <p:spPr>
          <a:xfrm>
            <a:off x="3047206" y="4815698"/>
            <a:ext cx="6096000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Compute final coefficients _c\_o_ using BSDF matrix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c_o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arena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.Alloc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&lt;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&gt;(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SHTerms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SHMatrixVectorMultiply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(B,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c_l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c_o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06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Precomputed Glossy Transfer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최종적으로 광선에 대한 방출 방사를 계산하기 위해 방출 방향에 대한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기저 함수만을 계산하면 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108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C4C25C-10B4-4607-AFBE-A484B7A4C1F4}"/>
              </a:ext>
            </a:extLst>
          </p:cNvPr>
          <p:cNvSpPr/>
          <p:nvPr/>
        </p:nvSpPr>
        <p:spPr>
          <a:xfrm>
            <a:off x="3318657" y="2165741"/>
            <a:ext cx="5553097" cy="175432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Evaluate outgoing radiance function for $\wo$ and add to _L_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Vector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woLocal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bsdf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WorldToLocal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(wo);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Ylm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ALLOCA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SHTerms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SHEvaluate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woLocal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Ylm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Li = 0.f;</a:t>
            </a:r>
          </a:p>
          <a:p>
            <a:r>
              <a:rPr lang="nn-NO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nn-NO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i = 0; i &lt; SHTerms(lmax); ++i)</a:t>
            </a:r>
          </a:p>
          <a:p>
            <a:r>
              <a:rPr lang="it-IT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Li </a:t>
            </a:r>
            <a:r>
              <a:rPr lang="it-IT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+=</a:t>
            </a:r>
            <a:r>
              <a:rPr lang="it-IT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Ylm[i] </a:t>
            </a:r>
            <a:r>
              <a:rPr lang="it-IT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it-IT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c_o[i];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+=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Li.Clamp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L;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90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BASIS FUNCTIONS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정규 직교를 사용해서 함수의 공간을 표현하는 것은 비정규 직교 기저를 사용하는 것에 비해 두가지 중요한 장점을 가집니다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marL="965200" lvl="2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함수를 기저로 투영하는 것이 쉽습니다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 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정규 직교 기저함수의 </a:t>
            </a:r>
            <a:r>
              <a:rPr lang="ko-KR" altLang="en-US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쌍대가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자신과 같기 때문입니다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marL="965200" lvl="2" indent="-457200">
              <a:lnSpc>
                <a:spcPct val="100000"/>
              </a:lnSpc>
              <a:buFont typeface="+mj-lt"/>
              <a:buAutoNum type="arabicPeriod"/>
            </a:pPr>
            <a:endParaRPr lang="en-US" altLang="ko-KR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marL="965200" lvl="2" indent="-457200">
              <a:lnSpc>
                <a:spcPct val="100000"/>
              </a:lnSpc>
              <a:buFont typeface="+mj-lt"/>
              <a:buAutoNum type="arabicPeriod"/>
            </a:pPr>
            <a:endParaRPr lang="en-US" altLang="ko-KR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marL="965200" lvl="2" indent="-457200">
              <a:lnSpc>
                <a:spcPct val="100000"/>
              </a:lnSpc>
              <a:buFont typeface="+mj-lt"/>
              <a:buAutoNum type="arabicPeriod"/>
            </a:pPr>
            <a:endParaRPr lang="en-US" altLang="ko-KR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marL="965200" lvl="2" indent="-457200">
              <a:lnSpc>
                <a:spcPct val="100000"/>
              </a:lnSpc>
              <a:buFont typeface="+mj-lt"/>
              <a:buAutoNum type="arabicPeriod"/>
            </a:pPr>
            <a:endParaRPr lang="en-US" altLang="ko-KR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marL="965200" lvl="2" indent="-457200">
              <a:lnSpc>
                <a:spcPct val="100000"/>
              </a:lnSpc>
              <a:buFont typeface="+mj-lt"/>
              <a:buAutoNum type="arabicPeriod"/>
            </a:pPr>
            <a:endParaRPr lang="en-US" altLang="ko-KR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marL="508000" lvl="2" indent="0">
              <a:lnSpc>
                <a:spcPct val="100000"/>
              </a:lnSpc>
              <a:buNone/>
            </a:pPr>
            <a:endParaRPr lang="en-US" altLang="ko-KR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marL="508000" lvl="2" indent="0">
              <a:lnSpc>
                <a:spcPct val="100000"/>
              </a:lnSpc>
              <a:buNone/>
            </a:pP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즉 선택한 기저에 대한 </a:t>
            </a:r>
            <a:r>
              <a:rPr lang="ko-KR" altLang="en-US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쌍대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기저 함수를 찾지 않아도 됩니다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marL="965200" lvl="2" indent="-457200">
              <a:lnSpc>
                <a:spcPct val="100000"/>
              </a:lnSpc>
              <a:buFont typeface="+mj-lt"/>
              <a:buAutoNum type="arabicPeriod"/>
            </a:pPr>
            <a:endParaRPr lang="en-US" altLang="ko-KR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606607" y="4912036"/>
            <a:ext cx="2065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ko-KR" alt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A67BEE-ED5E-4965-8235-486468D79FAB}"/>
                  </a:ext>
                </a:extLst>
              </p:cNvPr>
              <p:cNvSpPr txBox="1"/>
              <p:nvPr/>
            </p:nvSpPr>
            <p:spPr>
              <a:xfrm>
                <a:off x="4977849" y="2869153"/>
                <a:ext cx="2234714" cy="441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̃"/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800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A67BEE-ED5E-4965-8235-486468D79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849" y="2869153"/>
                <a:ext cx="2234714" cy="4415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7C1C18-33AC-4AE6-9F35-787432B53A6B}"/>
                  </a:ext>
                </a:extLst>
              </p:cNvPr>
              <p:cNvSpPr txBox="1"/>
              <p:nvPr/>
            </p:nvSpPr>
            <p:spPr>
              <a:xfrm>
                <a:off x="4377780" y="3466702"/>
                <a:ext cx="3434851" cy="1004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ko-KR" altLang="en-US" sz="2800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7C1C18-33AC-4AE6-9F35-787432B53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780" y="3466702"/>
                <a:ext cx="3434851" cy="10042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794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BASIS FUNCTIONS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/>
          </a:bodyPr>
          <a:lstStyle/>
          <a:p>
            <a:pPr marL="965200" lvl="2" indent="-457200">
              <a:lnSpc>
                <a:spcPct val="100000"/>
              </a:lnSpc>
              <a:buFont typeface="+mj-lt"/>
              <a:buAutoNum type="arabicPeriod" startAt="2"/>
            </a:pP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적분을 효율적으로 계산할 수 있습니다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 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기저로 표현한 두 함수의 곱적분을 구한다고 하면 적분을</a:t>
            </a: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다음과 같이 구할 수 있습니다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두 함수의 기저에서의 적분은 단순한 계수의 내적으로 찾을 수 있어 효과적입니다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marL="965200" lvl="2" indent="-457200">
              <a:lnSpc>
                <a:spcPct val="100000"/>
              </a:lnSpc>
              <a:buFont typeface="+mj-lt"/>
              <a:buAutoNum type="arabicPeriod" startAt="2"/>
            </a:pPr>
            <a:endParaRPr lang="en-US" altLang="ko-KR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marL="965200" lvl="2" indent="-457200">
              <a:lnSpc>
                <a:spcPct val="100000"/>
              </a:lnSpc>
              <a:buFont typeface="+mj-lt"/>
              <a:buAutoNum type="arabicPeriod" startAt="2"/>
            </a:pPr>
            <a:endParaRPr lang="en-US" altLang="ko-KR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marL="965200" lvl="2" indent="-457200">
              <a:lnSpc>
                <a:spcPct val="100000"/>
              </a:lnSpc>
              <a:buFont typeface="+mj-lt"/>
              <a:buAutoNum type="arabicPeriod" startAt="2"/>
            </a:pPr>
            <a:endParaRPr lang="en-US" altLang="ko-KR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marL="965200" lvl="2" indent="-457200">
              <a:lnSpc>
                <a:spcPct val="100000"/>
              </a:lnSpc>
              <a:buFont typeface="+mj-lt"/>
              <a:buAutoNum type="arabicPeriod" startAt="2"/>
            </a:pPr>
            <a:endParaRPr lang="en-US" altLang="ko-KR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marL="508000" lvl="2" indent="0">
              <a:lnSpc>
                <a:spcPct val="100000"/>
              </a:lnSpc>
              <a:buNone/>
            </a:pPr>
            <a:endParaRPr lang="en-US" altLang="ko-KR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marL="965200" lvl="2" indent="-457200">
              <a:lnSpc>
                <a:spcPct val="100000"/>
              </a:lnSpc>
              <a:buFont typeface="+mj-lt"/>
              <a:buAutoNum type="arabicPeriod"/>
            </a:pPr>
            <a:endParaRPr lang="en-US" altLang="ko-KR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7C1C18-33AC-4AE6-9F35-787432B53A6B}"/>
                  </a:ext>
                </a:extLst>
              </p:cNvPr>
              <p:cNvSpPr txBox="1"/>
              <p:nvPr/>
            </p:nvSpPr>
            <p:spPr>
              <a:xfrm>
                <a:off x="1931726" y="2090983"/>
                <a:ext cx="8326960" cy="12057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acc>
                            <m:accPr>
                              <m:chr m:val="̃"/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acc>
                            <m:accPr>
                              <m:chr m:val="̃"/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ko-K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𝑑𝑥</m:t>
                          </m:r>
                        </m:e>
                      </m:nary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  <m:d>
                            <m:d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  <m:r>
                            <a:rPr lang="en-US" altLang="ko-KR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ko-KR" altLang="en-US" sz="2800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7C1C18-33AC-4AE6-9F35-787432B53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726" y="2090983"/>
                <a:ext cx="8326960" cy="12057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E0368ECE-68DC-4E84-B25A-A965AAE1CC45}"/>
                  </a:ext>
                </a:extLst>
              </p:cNvPr>
              <p:cNvSpPr/>
              <p:nvPr/>
            </p:nvSpPr>
            <p:spPr>
              <a:xfrm>
                <a:off x="4400557" y="3147704"/>
                <a:ext cx="4593950" cy="7129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800" dirty="0">
                    <a:solidFill>
                      <a:schemeClr val="bg1"/>
                    </a:solidFill>
                  </a:rPr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altLang="ko-K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ko-K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nary>
                      </m:e>
                    </m:nary>
                    <m:nary>
                      <m:naryPr>
                        <m:ctrlPr>
                          <a:rPr lang="en-US" altLang="ko-K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𝑑𝑥</m:t>
                        </m:r>
                      </m:e>
                    </m:nary>
                  </m:oMath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E0368ECE-68DC-4E84-B25A-A965AAE1CC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557" y="3147704"/>
                <a:ext cx="4593950" cy="712952"/>
              </a:xfrm>
              <a:prstGeom prst="rect">
                <a:avLst/>
              </a:prstGeom>
              <a:blipFill>
                <a:blip r:embed="rId4"/>
                <a:stretch>
                  <a:fillRect l="-2789" b="-136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48F1EA55-D5D6-4C87-A831-C615C52DA9C4}"/>
                  </a:ext>
                </a:extLst>
              </p:cNvPr>
              <p:cNvSpPr/>
              <p:nvPr/>
            </p:nvSpPr>
            <p:spPr>
              <a:xfrm>
                <a:off x="4400557" y="3753599"/>
                <a:ext cx="4271554" cy="7129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800" dirty="0">
                    <a:solidFill>
                      <a:schemeClr val="bg1"/>
                    </a:solidFill>
                  </a:rPr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ko-K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nary>
                    <m:nary>
                      <m:naryPr>
                        <m:ctrlPr>
                          <a:rPr lang="en-US" altLang="ko-K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𝑑𝑥</m:t>
                        </m:r>
                      </m:e>
                    </m:nary>
                  </m:oMath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48F1EA55-D5D6-4C87-A831-C615C52DA9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557" y="3753599"/>
                <a:ext cx="4271554" cy="712952"/>
              </a:xfrm>
              <a:prstGeom prst="rect">
                <a:avLst/>
              </a:prstGeom>
              <a:blipFill>
                <a:blip r:embed="rId5"/>
                <a:stretch>
                  <a:fillRect l="-2996" b="-136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5F3538E8-D6BE-437C-B10E-3C6522BC0E82}"/>
                  </a:ext>
                </a:extLst>
              </p:cNvPr>
              <p:cNvSpPr/>
              <p:nvPr/>
            </p:nvSpPr>
            <p:spPr>
              <a:xfrm>
                <a:off x="4400557" y="4358050"/>
                <a:ext cx="1838388" cy="11378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5F3538E8-D6BE-437C-B10E-3C6522BC0E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557" y="4358050"/>
                <a:ext cx="1838388" cy="11378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35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495794"/>
          </a:xfrm>
        </p:spPr>
        <p:txBody>
          <a:bodyPr/>
          <a:lstStyle/>
          <a:p>
            <a:r>
              <a:rPr lang="en-US" dirty="0"/>
              <a:t>SPHERICAL HARMONICS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endParaRPr lang="en-US" altLang="ko-KR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606607" y="4912036"/>
            <a:ext cx="2065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sh_basis.png">
            <a:extLst>
              <a:ext uri="{FF2B5EF4-FFF2-40B4-BE49-F238E27FC236}">
                <a16:creationId xmlns:a16="http://schemas.microsoft.com/office/drawing/2014/main" id="{68F18C64-B8F1-4371-8CC5-38F2B1809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206" y="1700742"/>
            <a:ext cx="7620000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52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495794"/>
          </a:xfrm>
        </p:spPr>
        <p:txBody>
          <a:bodyPr/>
          <a:lstStyle/>
          <a:p>
            <a:r>
              <a:rPr lang="en-US" dirty="0"/>
              <a:t>SPHERICAL HARMONICS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구면 조화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기저 함수는 단위원에서 정의한 정규 직교 기저입니다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이는 본질적으로 해당 영역에 대한 </a:t>
                </a:r>
                <a:r>
                  <a:rPr lang="ko-KR" altLang="en-US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퓨리에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기저의 일반화입니다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퓨리에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변환이 많은 함수를 사인 함수의 가중 합으로 표현할 수 있으며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기저 역시 구 위에서 방향적으로 변화하는 함수에 대해 같은 것을 할 수 있기 때문에 렌더링 문제에 유용한 기저입니다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구면 조화 함수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𝑌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𝑙</m:t>
                        </m:r>
                      </m:sub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𝑚</m:t>
                        </m:r>
                      </m:sup>
                    </m:sSubSup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ko-KR" altLang="en-US" b="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𝜃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</m:t>
                    </m:r>
                    <m:r>
                      <a:rPr lang="ko-KR" altLang="en-US" b="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∅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  <m:r>
                      <a:rPr lang="ko-KR" altLang="en-US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는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max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대역의 연속에 대해 정의되며 각 대역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𝑙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은 색인 </a:t>
                </a:r>
                <a:br>
                  <a:rPr lang="en-US" altLang="ko-KR" i="1" dirty="0">
                    <a:latin typeface="Cambria Math" panose="02040503050406030204" pitchFamily="18" charset="0"/>
                    <a:ea typeface="서울남산체 M" panose="02020603020101020101" pitchFamily="18" charset="-127"/>
                  </a:rPr>
                </a:b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𝑚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 (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−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𝑙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𝑚𝑎𝑥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을 가집니다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그러므로 대역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max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=1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일 때 기저 함수는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𝑌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0</m:t>
                        </m:r>
                      </m:sub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0</m:t>
                        </m:r>
                      </m:sup>
                    </m:sSubSup>
                    <m:r>
                      <a:rPr lang="en-US" altLang="ko-KR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ko-KR" altLang="en-US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𝜃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</m:t>
                    </m:r>
                    <m:r>
                      <a:rPr lang="ko-KR" altLang="en-US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∅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𝑌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1</m:t>
                        </m:r>
                      </m:sub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−1</m:t>
                        </m:r>
                      </m:sup>
                    </m:sSubSup>
                    <m:r>
                      <a:rPr lang="en-US" altLang="ko-KR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ko-KR" altLang="en-US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𝜃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</m:t>
                    </m:r>
                    <m:r>
                      <a:rPr lang="ko-KR" altLang="en-US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∅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𝑌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1</m:t>
                        </m:r>
                      </m:sub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0</m:t>
                        </m:r>
                      </m:sup>
                    </m:sSubSup>
                    <m:r>
                      <a:rPr lang="en-US" altLang="ko-KR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ko-KR" altLang="en-US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𝜃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</m:t>
                    </m:r>
                    <m:r>
                      <a:rPr lang="ko-KR" altLang="en-US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∅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𝑌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1</m:t>
                        </m:r>
                      </m:sub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1</m:t>
                        </m:r>
                      </m:sup>
                    </m:sSubSup>
                    <m:r>
                      <a:rPr lang="en-US" altLang="ko-KR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ko-KR" altLang="en-US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𝜃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</m:t>
                    </m:r>
                    <m:r>
                      <a:rPr lang="ko-KR" altLang="en-US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∅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갖게 됩니다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 t="-1973" r="-9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606607" y="4912036"/>
            <a:ext cx="2065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16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495794"/>
          </a:xfrm>
        </p:spPr>
        <p:txBody>
          <a:bodyPr/>
          <a:lstStyle/>
          <a:p>
            <a:r>
              <a:rPr lang="en-US" dirty="0"/>
              <a:t>SPHERICAL HARMONICS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 기저 함수들은 방향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ko-KR" altLang="en-US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𝜃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</m:t>
                    </m:r>
                    <m:r>
                      <a:rPr lang="ko-KR" altLang="en-US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∅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의 함수들로 조합된 </a:t>
                </a:r>
                <a:r>
                  <a:rPr lang="ko-KR" altLang="en-US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르장드르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다항식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𝑃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𝑙</m:t>
                        </m:r>
                      </m:sub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𝑚</m:t>
                        </m:r>
                      </m:sup>
                    </m:sSubSup>
                    <m:r>
                      <a:rPr lang="en-US" altLang="ko-KR" b="0" i="0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𝑥</m:t>
                    </m:r>
                    <m:r>
                      <a:rPr lang="en-US" altLang="ko-KR" b="0" i="0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 사용해 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정의 합니다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여기서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SupPr>
                      <m:e>
                        <m:r>
                          <a:rPr lang="en-US" altLang="ko-K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𝐾</m:t>
                        </m:r>
                      </m:e>
                      <m:sub>
                        <m:r>
                          <a:rPr lang="en-US" altLang="ko-K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𝑙</m:t>
                        </m:r>
                      </m:sub>
                      <m:sup>
                        <m:r>
                          <a:rPr lang="en-US" altLang="ko-K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은 정규화 인자이며 다음과 같습니다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 t="-19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606607" y="4912036"/>
            <a:ext cx="2065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ko-KR" alt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495C88DE-697C-4914-9310-A3EFEE86A00A}"/>
                  </a:ext>
                </a:extLst>
              </p:cNvPr>
              <p:cNvSpPr/>
              <p:nvPr/>
            </p:nvSpPr>
            <p:spPr>
              <a:xfrm>
                <a:off x="3582787" y="2311947"/>
                <a:ext cx="5024837" cy="6316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bSupPr>
                        <m:e>
                          <m:r>
                            <a:rPr lang="en-US" altLang="ko-K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𝑌</m:t>
                          </m:r>
                        </m:e>
                        <m:sub>
                          <m:r>
                            <a:rPr lang="en-US" altLang="ko-KR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𝑙</m:t>
                          </m:r>
                        </m:sub>
                        <m:sup>
                          <m:r>
                            <a:rPr lang="en-US" altLang="ko-KR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𝑚</m:t>
                          </m:r>
                        </m:sup>
                      </m:sSubSup>
                      <m:r>
                        <a:rPr lang="en-US" altLang="ko-KR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(</m:t>
                      </m:r>
                      <m:r>
                        <a:rPr lang="ko-KR" alt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𝜃</m:t>
                      </m:r>
                      <m:r>
                        <a:rPr lang="en-US" altLang="ko-KR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,</m:t>
                      </m:r>
                      <m:r>
                        <a:rPr lang="ko-KR" alt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∅</m:t>
                      </m:r>
                      <m:r>
                        <a:rPr lang="en-US" altLang="ko-KR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)</m:t>
                      </m:r>
                      <m:r>
                        <a:rPr lang="en-US" altLang="ko-K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sSubSupPr>
                            <m:e>
                              <m:r>
                                <a:rPr lang="en-US" altLang="ko-KR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ko-KR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altLang="ko-KR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𝑚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ko-KR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𝑖𝑚</m:t>
                              </m:r>
                              <m:r>
                                <a:rPr lang="ko-KR" altLang="en-US" sz="28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∅</m:t>
                              </m:r>
                            </m:sup>
                          </m:sSup>
                          <m:r>
                            <a:rPr lang="en-US" altLang="ko-KR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𝑙</m:t>
                          </m:r>
                        </m:sub>
                        <m:sup>
                          <m:r>
                            <a:rPr lang="en-US" altLang="ko-K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|</m:t>
                          </m:r>
                          <m:r>
                            <a:rPr lang="en-US" altLang="ko-KR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𝑚</m:t>
                          </m:r>
                          <m:r>
                            <a:rPr lang="en-US" altLang="ko-K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|</m:t>
                          </m:r>
                        </m:sup>
                      </m:sSubSup>
                      <m:r>
                        <a:rPr lang="en-US" altLang="ko-KR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cos</m:t>
                      </m:r>
                      <m:r>
                        <m:rPr>
                          <m:sty m:val="p"/>
                        </m:rPr>
                        <a:rPr lang="el-GR" altLang="ko-K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ko-KR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)</m:t>
                      </m:r>
                    </m:oMath>
                  </m:oMathPara>
                </a14:m>
                <a:endParaRPr lang="ko-KR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495C88DE-697C-4914-9310-A3EFEE86A0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787" y="2311947"/>
                <a:ext cx="5024837" cy="6316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677FBD23-D454-411D-94FB-6982A360E3E7}"/>
                  </a:ext>
                </a:extLst>
              </p:cNvPr>
              <p:cNvSpPr/>
              <p:nvPr/>
            </p:nvSpPr>
            <p:spPr>
              <a:xfrm>
                <a:off x="4067502" y="3680852"/>
                <a:ext cx="4055406" cy="13653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bSupPr>
                        <m:e>
                          <m:r>
                            <a:rPr lang="en-US" altLang="ko-KR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𝐾</m:t>
                          </m:r>
                        </m:e>
                        <m:sub>
                          <m:r>
                            <a:rPr lang="en-US" altLang="ko-KR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𝑙</m:t>
                          </m:r>
                        </m:sub>
                        <m:sup>
                          <m:r>
                            <a:rPr lang="en-US" altLang="ko-KR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𝑚</m:t>
                          </m:r>
                        </m:sup>
                      </m:sSubSup>
                      <m:r>
                        <a:rPr lang="en-US" altLang="ko-K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ko-KR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2</m:t>
                              </m:r>
                              <m:r>
                                <a:rPr lang="en-US" altLang="ko-KR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𝑙</m:t>
                              </m:r>
                              <m:r>
                                <a:rPr lang="en-US" altLang="ko-KR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+1</m:t>
                              </m:r>
                            </m:num>
                            <m:den>
                              <m:r>
                                <a:rPr lang="en-US" altLang="ko-KR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4</m:t>
                              </m:r>
                              <m:r>
                                <a:rPr lang="ko-KR" alt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𝜋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ko-KR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altLang="ko-KR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𝑙</m:t>
                                  </m:r>
                                  <m:r>
                                    <a:rPr lang="en-US" altLang="ko-KR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−|</m:t>
                                  </m:r>
                                  <m:r>
                                    <a:rPr lang="en-US" altLang="ko-KR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𝑚</m:t>
                                  </m:r>
                                  <m:r>
                                    <a:rPr lang="en-US" altLang="ko-KR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|</m:t>
                                  </m:r>
                                </m:e>
                              </m:d>
                              <m:r>
                                <a:rPr lang="en-US" altLang="ko-KR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!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altLang="ko-KR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𝑙</m:t>
                                  </m:r>
                                  <m:r>
                                    <a:rPr lang="en-US" altLang="ko-KR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ko-KR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𝑚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ko-KR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!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677FBD23-D454-411D-94FB-6982A360E3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502" y="3680852"/>
                <a:ext cx="4055406" cy="13653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429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495794"/>
          </a:xfrm>
        </p:spPr>
        <p:txBody>
          <a:bodyPr/>
          <a:lstStyle/>
          <a:p>
            <a:r>
              <a:rPr lang="en-US" dirty="0"/>
              <a:t>SPHERICAL HARMONICS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처음 몇 개의 조합 </a:t>
                </a:r>
                <a:r>
                  <a:rPr lang="ko-KR" altLang="en-US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르장드르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다항식은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𝑃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0</m:t>
                        </m:r>
                      </m:sub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0</m:t>
                        </m:r>
                      </m:sup>
                    </m:sSubSup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</m:e>
                    </m:d>
                    <m:r>
                      <a:rPr lang="en-US" altLang="ko-KR" b="0" i="0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=1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𝑃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1</m:t>
                        </m:r>
                      </m:sub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−1</m:t>
                        </m:r>
                      </m:sup>
                    </m:sSubSup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</m:e>
                    </m:d>
                    <m:r>
                      <a:rPr lang="en-US" altLang="ko-KR" b="0" i="0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</m:t>
                    </m:r>
                    <m:f>
                      <m:f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fPr>
                      <m:num>
                        <m:r>
                          <a:rPr lang="en-US" altLang="ko-KR" b="0" i="0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1</m:t>
                        </m:r>
                      </m:num>
                      <m:den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2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radPr>
                      <m:deg/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𝑃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1</m:t>
                        </m:r>
                      </m:sub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0</m:t>
                        </m:r>
                      </m:sup>
                    </m:sSubSup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</m:e>
                    </m:d>
                    <m:r>
                      <a:rPr lang="en-US" altLang="ko-KR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𝑥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𝑃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1</m:t>
                        </m:r>
                      </m:sub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1</m:t>
                        </m:r>
                      </m:sup>
                    </m:sSubSup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</m:e>
                    </m:d>
                    <m:r>
                      <a:rPr lang="en-US" altLang="ko-KR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radPr>
                      <m:deg/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i="1" dirty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이고 점화식을 이용해서 낮은 차수를 이용해서 높은 차수의 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다항식을 재귀적으로 계산합니다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랜더링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응용에서 실수 구면 조화가 특히 사용되는데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SupPr>
                      <m:e>
                        <m:r>
                          <a:rPr lang="en-US" altLang="ko-K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𝑌</m:t>
                        </m:r>
                      </m:e>
                      <m:sub>
                        <m:r>
                          <a:rPr lang="en-US" altLang="ko-K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𝑙</m:t>
                        </m:r>
                      </m:sub>
                      <m:sup>
                        <m:r>
                          <a:rPr lang="en-US" altLang="ko-K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𝑚</m:t>
                        </m:r>
                      </m:sup>
                    </m:sSubSup>
                    <m:r>
                      <a:rPr lang="en-US" altLang="ko-KR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ko-KR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𝜃</m:t>
                    </m:r>
                    <m:r>
                      <a:rPr lang="en-US" altLang="ko-KR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</m:t>
                    </m:r>
                    <m:r>
                      <a:rPr lang="ko-KR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∅</m:t>
                    </m:r>
                    <m:r>
                      <a:rPr lang="en-US" altLang="ko-KR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)=</m:t>
                    </m:r>
                    <m:sSubSup>
                      <m:sSubSupPr>
                        <m:ctrlPr>
                          <a:rPr lang="en-US" altLang="ko-K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altLang="ko-KR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</m:ctrlPr>
                          </m:sSubSupPr>
                          <m:e>
                            <m:r>
                              <a:rPr lang="en-US" altLang="ko-KR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ko-KR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𝑙</m:t>
                            </m:r>
                          </m:sub>
                          <m:sup>
                            <m:r>
                              <a:rPr lang="en-US" altLang="ko-KR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𝑚</m:t>
                            </m:r>
                          </m:sup>
                        </m:sSubSup>
                        <m:sSup>
                          <m:sSupPr>
                            <m:ctrlPr>
                              <a:rPr lang="en-US" altLang="ko-KR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𝑖𝑚</m:t>
                            </m:r>
                            <m:r>
                              <a:rPr lang="ko-KR" alt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∅</m:t>
                            </m:r>
                          </m:sup>
                        </m:sSup>
                        <m:r>
                          <a:rPr lang="en-US" altLang="ko-K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𝑃</m:t>
                        </m:r>
                      </m:e>
                      <m:sub>
                        <m:r>
                          <a:rPr lang="en-US" altLang="ko-K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𝑙</m:t>
                        </m:r>
                      </m:sub>
                      <m:sup>
                        <m:r>
                          <a:rPr lang="en-US" altLang="ko-K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|</m:t>
                        </m:r>
                        <m:r>
                          <a:rPr lang="en-US" altLang="ko-K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𝑚</m:t>
                        </m:r>
                        <m:r>
                          <a:rPr lang="en-US" altLang="ko-K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|</m:t>
                        </m:r>
                      </m:sup>
                    </m:sSubSup>
                    <m:r>
                      <a:rPr lang="en-US" altLang="ko-KR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cos</m:t>
                    </m:r>
                    <m:r>
                      <m:rPr>
                        <m:sty m:val="p"/>
                      </m:rPr>
                      <a:rPr lang="el-GR" altLang="ko-KR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ko-KR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의 허수 인자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𝑖</m:t>
                    </m:r>
                    <m:r>
                      <a:rPr lang="ko-KR" alt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는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필요가 없습니다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실수 구면 조화는 다음으로 정의됩니다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marL="284162" lvl="1" indent="0">
                  <a:lnSpc>
                    <a:spcPct val="100000"/>
                  </a:lnSpc>
                  <a:buNone/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 t="-4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606607" y="4912036"/>
            <a:ext cx="2065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ko-KR" alt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EDD3CB7-2C29-4192-BD1F-7EDBF802165B}"/>
                  </a:ext>
                </a:extLst>
              </p:cNvPr>
              <p:cNvSpPr/>
              <p:nvPr/>
            </p:nvSpPr>
            <p:spPr>
              <a:xfrm>
                <a:off x="3455445" y="4454607"/>
                <a:ext cx="5279522" cy="11405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bSupPr>
                        <m:e>
                          <m:r>
                            <a:rPr lang="en-US" altLang="ko-KR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𝑌</m:t>
                          </m:r>
                        </m:e>
                        <m:sub>
                          <m:r>
                            <a:rPr lang="en-US" altLang="ko-KR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𝑙</m:t>
                          </m:r>
                        </m:sub>
                        <m:sup>
                          <m:r>
                            <a:rPr lang="en-US" altLang="ko-KR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𝑚</m:t>
                          </m:r>
                        </m:sup>
                      </m:sSubSup>
                      <m:r>
                        <a:rPr lang="en-US" altLang="ko-KR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(</m:t>
                      </m:r>
                      <m:r>
                        <a:rPr lang="ko-KR" alt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𝜃</m:t>
                      </m:r>
                      <m:r>
                        <a:rPr lang="en-US" altLang="ko-KR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,</m:t>
                      </m:r>
                      <m:r>
                        <a:rPr lang="ko-KR" alt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∅</m:t>
                      </m:r>
                      <m:r>
                        <a:rPr lang="en-US" altLang="ko-KR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eqArrPr>
                            <m:e>
                              <m:rad>
                                <m:radPr>
                                  <m:degHide m:val="on"/>
                                  <m:ctrlPr>
                                    <a:rPr lang="en-US" altLang="ko-KR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2</m:t>
                                  </m:r>
                                </m:e>
                              </m:rad>
                              <m:sSubSup>
                                <m:sSubSupPr>
                                  <m:ctrlPr>
                                    <a:rPr lang="en-US" altLang="ko-KR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ko-KR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altLang="ko-KR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𝑚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altLang="ko-KR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−</m:t>
                                  </m:r>
                                  <m:r>
                                    <a:rPr lang="en-US" altLang="ko-KR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𝑚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ko-KR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𝑐𝑜𝑠</m:t>
                                  </m:r>
                                  <m:r>
                                    <a:rPr lang="ko-KR" alt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𝜃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altLang="ko-KR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b="0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−</m:t>
                                      </m:r>
                                      <m:r>
                                        <a:rPr lang="en-US" altLang="ko-KR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𝑚</m:t>
                                      </m:r>
                                      <m:r>
                                        <a:rPr lang="ko-KR" alt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∅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ko-KR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     </m:t>
                              </m:r>
                              <m:r>
                                <a:rPr lang="en-US" altLang="ko-KR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𝑚</m:t>
                              </m:r>
                              <m:r>
                                <a:rPr lang="en-US" altLang="ko-KR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&lt;0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ko-KR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altLang="ko-KR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𝑚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altLang="ko-KR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𝑚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ko-KR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𝑐𝑜𝑠</m:t>
                                  </m:r>
                                  <m:r>
                                    <a:rPr lang="ko-KR" alt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altLang="ko-KR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                                  </m:t>
                              </m:r>
                              <m:r>
                                <a:rPr lang="en-US" altLang="ko-KR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𝑚</m:t>
                              </m:r>
                              <m:r>
                                <a:rPr lang="en-US" altLang="ko-KR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=0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altLang="ko-KR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2</m:t>
                                  </m:r>
                                </m:e>
                              </m:rad>
                              <m:sSubSup>
                                <m:sSubSupPr>
                                  <m:ctrlPr>
                                    <a:rPr lang="en-US" altLang="ko-KR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ko-KR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altLang="ko-KR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𝑚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altLang="ko-KR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𝑚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ko-KR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𝑐𝑜𝑠</m:t>
                                  </m:r>
                                  <m:r>
                                    <a:rPr lang="ko-KR" alt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𝜃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altLang="ko-KR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ko-KR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𝑐𝑜𝑠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𝑚</m:t>
                                      </m:r>
                                      <m:r>
                                        <a:rPr lang="ko-KR" alt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∅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ko-KR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          </m:t>
                              </m:r>
                              <m:r>
                                <a:rPr lang="en-US" altLang="ko-KR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𝑚</m:t>
                              </m:r>
                              <m:r>
                                <a:rPr lang="en-US" altLang="ko-KR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EDD3CB7-2C29-4192-BD1F-7EDBF80216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445" y="4454607"/>
                <a:ext cx="5279522" cy="11405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829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495794"/>
          </a:xfrm>
        </p:spPr>
        <p:txBody>
          <a:bodyPr/>
          <a:lstStyle/>
          <a:p>
            <a:r>
              <a:rPr lang="en-US" dirty="0"/>
              <a:t>SPHERICAL HARMONICS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주어진 함수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𝑓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𝑤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기저로 투영할 때 계수는 다음과 같이 계산할 수 있습니다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marL="284162" lvl="1" indent="0">
                  <a:lnSpc>
                    <a:spcPct val="100000"/>
                  </a:lnSpc>
                  <a:buNone/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주어진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계수에 대해 계수에서 재구성된 함수는 다음과 같습니다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종종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계수의 집합이나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기저 함수를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𝑙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𝑚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 아닌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1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차원 값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𝑖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로 색인하는 것이 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유용합니다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일반적으로 계수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𝑙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𝑚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은 색인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𝑖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</m:t>
                    </m:r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𝑙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2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 +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𝑙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 +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𝑚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으로 </a:t>
                </a:r>
                <a:r>
                  <a:rPr lang="ko-KR" altLang="en-US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사상됩니다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 t="-19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606607" y="4912036"/>
            <a:ext cx="2065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ko-KR" alt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C7DAF7-12EC-4208-B281-1BC05485CCFB}"/>
                  </a:ext>
                </a:extLst>
              </p:cNvPr>
              <p:cNvSpPr txBox="1"/>
              <p:nvPr/>
            </p:nvSpPr>
            <p:spPr>
              <a:xfrm>
                <a:off x="4103250" y="1962366"/>
                <a:ext cx="3983911" cy="1055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15"/>
                                </m:r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m:rPr>
                                  <m:brk m:alnAt="15"/>
                                </m:r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ko-K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𝑤</m:t>
                              </m:r>
                            </m:e>
                          </m:d>
                          <m:r>
                            <a:rPr lang="en-US" altLang="ko-K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𝑑𝑤</m:t>
                          </m:r>
                        </m:e>
                      </m:nary>
                    </m:oMath>
                  </m:oMathPara>
                </a14:m>
                <a:endParaRPr lang="ko-KR" altLang="en-US" sz="2800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C7DAF7-12EC-4208-B281-1BC05485C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250" y="1962366"/>
                <a:ext cx="3983911" cy="10556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FF38E0-5019-4F15-8128-15E0304784A7}"/>
                  </a:ext>
                </a:extLst>
              </p:cNvPr>
              <p:cNvSpPr txBox="1"/>
              <p:nvPr/>
            </p:nvSpPr>
            <p:spPr>
              <a:xfrm>
                <a:off x="4103250" y="3757284"/>
                <a:ext cx="4370363" cy="12206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ko-KR" alt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sz="2800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FF38E0-5019-4F15-8128-15E030478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250" y="3757284"/>
                <a:ext cx="4370363" cy="12206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639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495794"/>
          </a:xfrm>
        </p:spPr>
        <p:txBody>
          <a:bodyPr/>
          <a:lstStyle/>
          <a:p>
            <a:r>
              <a:rPr lang="en-US" dirty="0"/>
              <a:t>SPHERICAL HARMONICS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실수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함수를 임의의 대역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𝑙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대해 효율적으로 계산할 수 있어야 합니다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많은 실시간 애플리케이션이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함수를 사전 계산해 </a:t>
                </a:r>
                <a:r>
                  <a:rPr lang="ko-KR" altLang="en-US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큐브맵에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표로 저장하여 고정 함수 </a:t>
                </a:r>
                <a:r>
                  <a:rPr lang="ko-KR" altLang="en-US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텍스쳐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하드웨어가 이 </a:t>
                </a:r>
                <a:r>
                  <a:rPr lang="ko-KR" altLang="en-US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큐브맵에서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값을 찾도록 하고 있습니다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두 다용도 함수가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함수 구현에 유용하게 사용됩니다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en-US" altLang="ko-KR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SHTerms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()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는 기저 함수의 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전체 수를 주어진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ma</m:t>
                        </m:r>
                        <m:r>
                          <m:rPr>
                            <m:sty m:val="p"/>
                          </m:rPr>
                          <a:rPr lang="en-US" altLang="ko-KR" i="1" dirty="0" err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x</m:t>
                        </m:r>
                      </m:sub>
                    </m:sSub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값에 대해 제공합니다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이는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계수를 저장하는데 필요한 배열의 크기를 계산하는데 유용합니다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marL="284162" lvl="1" indent="0">
                  <a:lnSpc>
                    <a:spcPct val="100000"/>
                  </a:lnSpc>
                  <a:buNone/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SHIndex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()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는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𝑙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𝑚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기저 함수의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1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차원 색인을 계산합니다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 t="-1973" r="-14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2C944A-144F-403D-8F88-3BB24161DCCB}"/>
              </a:ext>
            </a:extLst>
          </p:cNvPr>
          <p:cNvSpPr/>
          <p:nvPr/>
        </p:nvSpPr>
        <p:spPr>
          <a:xfrm>
            <a:off x="4271889" y="4252318"/>
            <a:ext cx="3646633" cy="73866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inline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SHTerms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return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4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+ 1) * (</a:t>
            </a:r>
            <a:r>
              <a:rPr lang="en-US" altLang="ko-KR" sz="14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+ 1);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4ED45D-3C8B-4AB4-91FC-58797D1C7117}"/>
              </a:ext>
            </a:extLst>
          </p:cNvPr>
          <p:cNvSpPr/>
          <p:nvPr/>
        </p:nvSpPr>
        <p:spPr>
          <a:xfrm>
            <a:off x="4271889" y="5653669"/>
            <a:ext cx="3633700" cy="73866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inline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SHIndex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return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+ 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+ 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8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495794"/>
          </a:xfrm>
        </p:spPr>
        <p:txBody>
          <a:bodyPr/>
          <a:lstStyle/>
          <a:p>
            <a:r>
              <a:rPr lang="en-US" dirty="0"/>
              <a:t>SPHERICAL HARMONICS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이제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계산 함수 </a:t>
                </a:r>
                <a:r>
                  <a:rPr lang="en-US" altLang="ko-KR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SHEvaluate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()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정의할 수 있습니다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 함수는 방향벡터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𝑤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와 최대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 </a:t>
                </a:r>
                <a:r>
                  <a:rPr lang="ko-KR" altLang="en-US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대역수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max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 인자로 받습니다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 함수 구현에는 몇가지 난제가 있는데</a:t>
                </a: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marL="965200" lvl="2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altLang="ko-KR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Pbrt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가 방향 벡터를 표현하기 위해 사용하는 데카르트 좌표계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𝑥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𝑦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𝑧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 실수 구변 조화가 정의된 좌표계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𝜃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로 효율적으로 변환해야 합니다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marL="965200" lvl="2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ko-KR" altLang="en-US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르장드르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다항식과 다른 필요한 값을 점진적으로 계산해야 합니다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점화식을 사용하는 것이 중요합니다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각 조합 </a:t>
                </a:r>
                <a:r>
                  <a:rPr lang="ko-KR" altLang="en-US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르장드르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다항식을 직접 계산하는 것은 상당히 비효율적입니다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 t="-1973" r="-14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20BF66-037A-4363-9E1A-646B4F7074E1}"/>
              </a:ext>
            </a:extLst>
          </p:cNvPr>
          <p:cNvSpPr/>
          <p:nvPr/>
        </p:nvSpPr>
        <p:spPr>
          <a:xfrm>
            <a:off x="3076038" y="2428762"/>
            <a:ext cx="6043249" cy="13771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SHEvaluate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Vector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Compute Legendre polynomial values for $\cos\theta$</a:t>
            </a:r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Compute $</a:t>
            </a:r>
            <a:r>
              <a:rPr lang="en-US" altLang="ko-KR" sz="1400" dirty="0" err="1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K_l^m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$ coefficients</a:t>
            </a:r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Compute $\sin\phi$ and $\cos\phi$ values</a:t>
            </a:r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Apply SH definitions to compute final $(</a:t>
            </a:r>
            <a:r>
              <a:rPr lang="en-US" altLang="ko-KR" sz="1400" dirty="0" err="1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l,m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)$ values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65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LIGHT TRANSPORT III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16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장의 렌더링 알고리즘은 고품질 이미지를 생성하기 위해 몇 분에서 몇 시간의 계산을 필요로 합니다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많은 애플리케이션이 단지 빠른 </a:t>
            </a:r>
            <a:r>
              <a:rPr lang="ko-KR" altLang="en-US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렌더링뿐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아니라 완전한 </a:t>
            </a:r>
            <a:r>
              <a:rPr lang="ko-KR" altLang="en-US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즉각성을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요구하기 때문에 이 계산 비용은 매우 큰 단점입니다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사전 계산 기반 방식은 렌더링 계산을 사전 처리에서 오프라인으로 수행하고 자료구조에 저장할 수 있는 부분으로 구분해 </a:t>
            </a:r>
            <a:r>
              <a:rPr lang="ko-KR" altLang="en-US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즉각성이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요구되는 애플리케이션에서 나중에 혼합할 수 있도록 하는 것입니다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606607" y="4912036"/>
            <a:ext cx="2065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70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495794"/>
          </a:xfrm>
        </p:spPr>
        <p:txBody>
          <a:bodyPr/>
          <a:lstStyle/>
          <a:p>
            <a:r>
              <a:rPr lang="en-US" dirty="0"/>
              <a:t>SPHERICAL HARMONICS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조합된 </a:t>
                </a:r>
                <a:r>
                  <a:rPr lang="ko-KR" altLang="en-US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르장드르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다항식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SupPr>
                      <m:e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𝑃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𝑙</m:t>
                        </m:r>
                      </m:sub>
                      <m:sup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은 </a:t>
                </a:r>
                <a:r>
                  <a:rPr lang="en-US" altLang="ko-KR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legendrep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()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다용도 함수를 사용해 계산합니다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legendrep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()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의 구현의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4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개의 단계로 나눌 수 있습니다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각각 다른 점화식을 사용해 </a:t>
                </a:r>
                <a:b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주어진 값의 조합 </a:t>
                </a:r>
                <a:r>
                  <a:rPr lang="ko-KR" altLang="en-US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르장드르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값에서 다른 부분 집합을 계산합니다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여기서는 </a:t>
                </a:r>
                <a:r>
                  <a:rPr lang="en-US" altLang="ko-KR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SHIndex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()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가 주어진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𝑥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값의 조합 </a:t>
                </a:r>
                <a:r>
                  <a:rPr lang="ko-KR" altLang="en-US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르장드르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다항식의 값을 갖는 곳에만 채웁니다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이는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𝑚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≥0</m:t>
                    </m:r>
                  </m:oMath>
                </a14:m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에서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Sup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𝑃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𝑙</m:t>
                        </m:r>
                      </m:sub>
                      <m:sup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𝑚</m:t>
                        </m:r>
                      </m:sup>
                    </m:sSubSup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𝑥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의 값 만을 계산하는데 </a:t>
                </a:r>
                <a:r>
                  <a:rPr lang="en-US" altLang="ko-KR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SHEvaluate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()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는 최종적으로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𝑚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&lt;0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의 값은 사용하지 않기 때문에 계산하지 않아도 됩니다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legendrep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()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는 첫째로 조합 </a:t>
                </a:r>
                <a:r>
                  <a:rPr lang="ko-KR" altLang="en-US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르장드르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다항식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Sup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𝑃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𝑙</m:t>
                        </m:r>
                      </m:sub>
                      <m:sup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0</m:t>
                        </m:r>
                      </m:sup>
                    </m:sSubSup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𝑥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 계산합니다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Sup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𝑃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0</m:t>
                        </m:r>
                      </m:sub>
                      <m:sup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0</m:t>
                        </m:r>
                      </m:sup>
                    </m:sSubSup>
                    <m:d>
                      <m:d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d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</m:e>
                    </m:d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=1</m:t>
                    </m:r>
                  </m:oMath>
                </a14:m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Sup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𝑃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1</m:t>
                        </m:r>
                      </m:sub>
                      <m:sup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0</m:t>
                        </m:r>
                      </m:sup>
                    </m:sSubSup>
                    <m:d>
                      <m:d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d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</m:e>
                    </m:d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𝑥</m:t>
                    </m:r>
                  </m:oMath>
                </a14:m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가 되고 그 후는 다음 점화식으로 주어집니다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 t="-16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7DDB1C-FAFB-4EC2-9591-F052E345048E}"/>
                  </a:ext>
                </a:extLst>
              </p:cNvPr>
              <p:cNvSpPr txBox="1"/>
              <p:nvPr/>
            </p:nvSpPr>
            <p:spPr>
              <a:xfrm>
                <a:off x="2742878" y="4702935"/>
                <a:ext cx="67046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800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7DDB1C-FAFB-4EC2-9591-F052E3450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878" y="4702935"/>
                <a:ext cx="670465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63032B-B7C8-4110-A621-56A541A7DEB3}"/>
                  </a:ext>
                </a:extLst>
              </p:cNvPr>
              <p:cNvSpPr txBox="1"/>
              <p:nvPr/>
            </p:nvSpPr>
            <p:spPr>
              <a:xfrm>
                <a:off x="4143311" y="5317979"/>
                <a:ext cx="6579302" cy="833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ko-KR" altLang="en-US" sz="2800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63032B-B7C8-4110-A621-56A541A7D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311" y="5317979"/>
                <a:ext cx="6579302" cy="8333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821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495794"/>
          </a:xfrm>
        </p:spPr>
        <p:txBody>
          <a:bodyPr/>
          <a:lstStyle/>
          <a:p>
            <a:r>
              <a:rPr lang="en-US" dirty="0"/>
              <a:t>SPHERICAL HARMONICS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marL="284162" lvl="1" indent="0">
                  <a:lnSpc>
                    <a:spcPct val="100000"/>
                  </a:lnSpc>
                  <a:buNone/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𝑚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=0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값을 계산한 뒤에 바깥 모서리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𝑚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𝑙</m:t>
                    </m:r>
                  </m:oMath>
                </a14:m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값을 계산합니다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 값은 다음 점화식을 이용해서 구할 수 있습니다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marL="284162" lvl="1" indent="0">
                  <a:lnSpc>
                    <a:spcPct val="100000"/>
                  </a:lnSpc>
                  <a:buNone/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marL="284162" lvl="1" indent="0">
                  <a:lnSpc>
                    <a:spcPct val="100000"/>
                  </a:lnSpc>
                  <a:buNone/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여기서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!!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은 이중 계승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(factorial)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으로 이는 다음과 같이 정의 됩니다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 r="-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A99232-FF28-41C8-940D-245E9B794245}"/>
              </a:ext>
            </a:extLst>
          </p:cNvPr>
          <p:cNvSpPr/>
          <p:nvPr/>
        </p:nvSpPr>
        <p:spPr>
          <a:xfrm>
            <a:off x="3632884" y="1352611"/>
            <a:ext cx="4959179" cy="212365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static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legendrep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out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#define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l,m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out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SHIndex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l,m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)]</a:t>
            </a:r>
          </a:p>
          <a:p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Compute $m=0$ Legendre values using recurrence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(0,0) = 1.f;</a:t>
            </a:r>
          </a:p>
          <a:p>
            <a:r>
              <a:rPr lang="en-US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(1,0) =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l = 2; l &lt;=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 ++l)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nn-NO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0) = ((2*l-1)*</a:t>
            </a:r>
            <a:r>
              <a:rPr lang="nn-NO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x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nn-NO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(l-1,0) - (l-1)*</a:t>
            </a:r>
            <a:r>
              <a:rPr lang="nn-NO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(l-2,0)) / l;</a:t>
            </a:r>
          </a:p>
          <a:p>
            <a:r>
              <a:rPr lang="nb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nb-NO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Assert</a:t>
            </a:r>
            <a:r>
              <a:rPr lang="nb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(!</a:t>
            </a:r>
            <a:r>
              <a:rPr lang="nb-NO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isnan</a:t>
            </a:r>
            <a:r>
              <a:rPr lang="nb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nb-NO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</a:t>
            </a:r>
            <a:r>
              <a:rPr lang="nb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0)));</a:t>
            </a:r>
          </a:p>
          <a:p>
            <a:r>
              <a:rPr lang="nb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nb-NO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Assert</a:t>
            </a:r>
            <a:r>
              <a:rPr lang="nb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(!</a:t>
            </a:r>
            <a:r>
              <a:rPr lang="nb-NO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isinf</a:t>
            </a:r>
            <a:r>
              <a:rPr lang="nb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nb-NO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</a:t>
            </a:r>
            <a:r>
              <a:rPr lang="nb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0)));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2FDDA6-29ED-4B84-A718-1FCE2F0A8486}"/>
                  </a:ext>
                </a:extLst>
              </p:cNvPr>
              <p:cNvSpPr txBox="1"/>
              <p:nvPr/>
            </p:nvSpPr>
            <p:spPr>
              <a:xfrm>
                <a:off x="3990162" y="4305826"/>
                <a:ext cx="4244624" cy="5421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‼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ko-KR" altLang="en-US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2FDDA6-29ED-4B84-A718-1FCE2F0A8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162" y="4305826"/>
                <a:ext cx="4244624" cy="5421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289C79-96AE-4DE2-A379-9F9DC3D8171D}"/>
                  </a:ext>
                </a:extLst>
              </p:cNvPr>
              <p:cNvSpPr txBox="1"/>
              <p:nvPr/>
            </p:nvSpPr>
            <p:spPr>
              <a:xfrm>
                <a:off x="3724320" y="5568518"/>
                <a:ext cx="4776308" cy="8238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‼=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1                         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 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‼               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289C79-96AE-4DE2-A379-9F9DC3D81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4320" y="5568518"/>
                <a:ext cx="4776308" cy="8238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151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495794"/>
          </a:xfrm>
        </p:spPr>
        <p:txBody>
          <a:bodyPr/>
          <a:lstStyle/>
          <a:p>
            <a:r>
              <a:rPr lang="en-US" dirty="0"/>
              <a:t>SPHERICAL HARMONICS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marL="284162" lvl="1" indent="0">
                  <a:lnSpc>
                    <a:spcPct val="100000"/>
                  </a:lnSpc>
                  <a:buNone/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marL="284162" lvl="1" indent="0">
                  <a:lnSpc>
                    <a:spcPct val="100000"/>
                  </a:lnSpc>
                  <a:buNone/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sz="2000" b="0" dirty="0">
                    <a:ea typeface="서울남산체 M" panose="02020603020101020101" pitchFamily="18" charset="-127"/>
                  </a:rPr>
                  <a:t>다</a:t>
                </a:r>
                <a14:m>
                  <m:oMath xmlns:m="http://schemas.openxmlformats.org/officeDocument/2006/math">
                    <m:r>
                      <a:rPr lang="ko-KR" altLang="en-US" sz="2000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음</m:t>
                    </m:r>
                    <m:r>
                      <a:rPr lang="ko-KR" altLang="en-US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으</m:t>
                    </m:r>
                    <m:r>
                      <a:rPr lang="ko-KR" altLang="en-US" sz="2000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로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 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𝑚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𝑙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−1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 계산되어야 합니다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 값은 다음 점화식을 통해 얻을 수 있습니다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B5A1277-C09F-4275-A46C-2CCE5CD1EC6F}"/>
              </a:ext>
            </a:extLst>
          </p:cNvPr>
          <p:cNvSpPr/>
          <p:nvPr/>
        </p:nvSpPr>
        <p:spPr>
          <a:xfrm>
            <a:off x="3281982" y="1441494"/>
            <a:ext cx="5626443" cy="249299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Compute $m=l$ edge using Legendre recurrence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neg = -1.f;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dfact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1.f;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xroot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sqrtf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(max(0.f, 1.f -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xpow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xroot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l = 1; l &lt;=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 ++l)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l) = neg *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dfact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xpow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nb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nb-NO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Assert</a:t>
            </a:r>
            <a:r>
              <a:rPr lang="nb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(!</a:t>
            </a:r>
            <a:r>
              <a:rPr lang="nb-NO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isnan</a:t>
            </a:r>
            <a:r>
              <a:rPr lang="nb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nb-NO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</a:t>
            </a:r>
            <a:r>
              <a:rPr lang="nb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l)));</a:t>
            </a:r>
          </a:p>
          <a:p>
            <a:r>
              <a:rPr lang="nb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nb-NO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Assert</a:t>
            </a:r>
            <a:r>
              <a:rPr lang="nb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(!</a:t>
            </a:r>
            <a:r>
              <a:rPr lang="nb-NO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isinf</a:t>
            </a:r>
            <a:r>
              <a:rPr lang="nb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nb-NO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</a:t>
            </a:r>
            <a:r>
              <a:rPr lang="nb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l)));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neg *= -1.f;  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neg = (-1)^l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dfact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*= 2*l + 1;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en-US" altLang="ko-KR" sz="1200" dirty="0" err="1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dfact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(2*l-1)!!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xpow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xroot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en-US" altLang="ko-KR" sz="1200" dirty="0" err="1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xpow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powf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(1.f - x*x, float(l) * 0.5f);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096003A-1114-4215-A258-0A5A74E610DF}"/>
                  </a:ext>
                </a:extLst>
              </p:cNvPr>
              <p:cNvSpPr txBox="1"/>
              <p:nvPr/>
            </p:nvSpPr>
            <p:spPr>
              <a:xfrm>
                <a:off x="4091964" y="4567819"/>
                <a:ext cx="4006481" cy="459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ko-KR" altLang="en-US" sz="2800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096003A-1114-4215-A258-0A5A74E61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964" y="4567819"/>
                <a:ext cx="4006481" cy="4592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6E13BA-B4B8-4467-929F-1615D4F177DC}"/>
                  </a:ext>
                </a:extLst>
              </p:cNvPr>
              <p:cNvSpPr txBox="1"/>
              <p:nvPr/>
            </p:nvSpPr>
            <p:spPr>
              <a:xfrm>
                <a:off x="3896750" y="5211204"/>
                <a:ext cx="4396908" cy="459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ko-KR" altLang="en-US" sz="2800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6E13BA-B4B8-4467-929F-1615D4F17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750" y="5211204"/>
                <a:ext cx="4396908" cy="4592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406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495794"/>
          </a:xfrm>
        </p:spPr>
        <p:txBody>
          <a:bodyPr/>
          <a:lstStyle/>
          <a:p>
            <a:r>
              <a:rPr lang="en-US" dirty="0"/>
              <a:t>SPHERICAL HARMONICS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marL="284162" lvl="1" indent="0">
                  <a:lnSpc>
                    <a:spcPct val="100000"/>
                  </a:lnSpc>
                  <a:buNone/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ea typeface="서울남산체 M" panose="02020603020101020101" pitchFamily="18" charset="-127"/>
                  </a:rPr>
                  <a:t>마지막으로 남은 </a:t>
                </a:r>
                <a14:m>
                  <m:oMath xmlns:m="http://schemas.openxmlformats.org/officeDocument/2006/math">
                    <m:r>
                      <a:rPr lang="en-US" altLang="ko-KR" sz="2000" b="0" i="0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0&lt;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𝑚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&lt;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𝑙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−1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 대한 값을 마지막 점화식으로 채웁니다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8224D9-6C6F-4F61-9F32-D44DB49FE8BC}"/>
              </a:ext>
            </a:extLst>
          </p:cNvPr>
          <p:cNvSpPr/>
          <p:nvPr/>
        </p:nvSpPr>
        <p:spPr>
          <a:xfrm>
            <a:off x="3512644" y="1314461"/>
            <a:ext cx="5165124" cy="138499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Compute $m=l-1$ edge using Legendre recurrence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l = 2; l &lt;=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 ++l)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l-1) =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 (2*l-1) * </a:t>
            </a:r>
            <a:r>
              <a:rPr lang="en-US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(l-1, l-1);</a:t>
            </a:r>
          </a:p>
          <a:p>
            <a:r>
              <a:rPr lang="nb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nb-NO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Assert</a:t>
            </a:r>
            <a:r>
              <a:rPr lang="nb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(!</a:t>
            </a:r>
            <a:r>
              <a:rPr lang="nb-NO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isnan</a:t>
            </a:r>
            <a:r>
              <a:rPr lang="nb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nb-NO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</a:t>
            </a:r>
            <a:r>
              <a:rPr lang="nb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l-1)));</a:t>
            </a:r>
          </a:p>
          <a:p>
            <a:r>
              <a:rPr lang="nb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nb-NO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Assert</a:t>
            </a:r>
            <a:r>
              <a:rPr lang="nb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(!</a:t>
            </a:r>
            <a:r>
              <a:rPr lang="nb-NO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isinf</a:t>
            </a:r>
            <a:r>
              <a:rPr lang="nb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nb-NO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</a:t>
            </a:r>
            <a:r>
              <a:rPr lang="nb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l-1)));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BE216-BF6D-494D-92C9-0A062C7BD0BE}"/>
                  </a:ext>
                </a:extLst>
              </p:cNvPr>
              <p:cNvSpPr txBox="1"/>
              <p:nvPr/>
            </p:nvSpPr>
            <p:spPr>
              <a:xfrm>
                <a:off x="1761488" y="3272261"/>
                <a:ext cx="86674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800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BE216-BF6D-494D-92C9-0A062C7BD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488" y="3272261"/>
                <a:ext cx="8667436" cy="430887"/>
              </a:xfrm>
              <a:prstGeom prst="rect">
                <a:avLst/>
              </a:prstGeom>
              <a:blipFill>
                <a:blip r:embed="rId4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C3E424-1668-46C9-90C1-71DA65D17BAA}"/>
                  </a:ext>
                </a:extLst>
              </p:cNvPr>
              <p:cNvSpPr txBox="1"/>
              <p:nvPr/>
            </p:nvSpPr>
            <p:spPr>
              <a:xfrm>
                <a:off x="3717816" y="3803436"/>
                <a:ext cx="7509299" cy="841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sSubSup>
                            <m:sSubSup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ko-KR" altLang="en-US" sz="2800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C3E424-1668-46C9-90C1-71DA65D17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816" y="3803436"/>
                <a:ext cx="7509299" cy="8418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66044977-1E0B-4DDE-B682-279DA2716715}"/>
              </a:ext>
            </a:extLst>
          </p:cNvPr>
          <p:cNvSpPr/>
          <p:nvPr/>
        </p:nvSpPr>
        <p:spPr>
          <a:xfrm>
            <a:off x="3191388" y="4704277"/>
            <a:ext cx="6096000" cy="175432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Compute $m=1, \</a:t>
            </a:r>
            <a:r>
              <a:rPr lang="en-US" altLang="ko-KR" sz="1200" dirty="0" err="1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ldots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l-2$ values using Legendre recurrence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l = 3; l &lt;=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 ++l)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m = 1; m &lt;= l-2; ++m)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m) = ((2 * (l-1) + 1) *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 </a:t>
            </a:r>
            <a:r>
              <a:rPr lang="en-US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(l-1,m) -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(l-1+m) * </a:t>
            </a:r>
            <a:r>
              <a:rPr lang="en-US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(l-2,m)) / (l - m);</a:t>
            </a:r>
          </a:p>
          <a:p>
            <a:r>
              <a:rPr lang="nb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nb-NO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Assert</a:t>
            </a:r>
            <a:r>
              <a:rPr lang="nb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(!</a:t>
            </a:r>
            <a:r>
              <a:rPr lang="nb-NO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isnan</a:t>
            </a:r>
            <a:r>
              <a:rPr lang="nb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nb-NO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</a:t>
            </a:r>
            <a:r>
              <a:rPr lang="nb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m)));</a:t>
            </a:r>
          </a:p>
          <a:p>
            <a:r>
              <a:rPr lang="nb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nb-NO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Assert</a:t>
            </a:r>
            <a:r>
              <a:rPr lang="nb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(!</a:t>
            </a:r>
            <a:r>
              <a:rPr lang="nb-NO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isinf</a:t>
            </a:r>
            <a:r>
              <a:rPr lang="nb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nb-NO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</a:t>
            </a:r>
            <a:r>
              <a:rPr lang="nb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m)));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10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495794"/>
          </a:xfrm>
        </p:spPr>
        <p:txBody>
          <a:bodyPr/>
          <a:lstStyle/>
          <a:p>
            <a:r>
              <a:rPr lang="en-US" dirty="0"/>
              <a:t>SPHERICAL HARMONICS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다음으로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𝐾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𝑙</m:t>
                        </m:r>
                      </m:sub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계수를 계산해야 합니다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en-US" altLang="ko-KR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divfact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()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함수는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𝐾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𝑙</m:t>
                        </m:r>
                      </m:sub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함수의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ko-KR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</m:ctrlPr>
                          </m:dPr>
                          <m:e>
                            <m:r>
                              <a:rPr lang="en-US" altLang="ko-KR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𝑙</m:t>
                            </m:r>
                            <m:r>
                              <a:rPr lang="en-US" altLang="ko-KR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−|</m:t>
                            </m:r>
                            <m:r>
                              <a:rPr lang="en-US" altLang="ko-KR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𝑚</m:t>
                            </m:r>
                            <m:r>
                              <a:rPr lang="en-US" altLang="ko-KR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|</m:t>
                            </m:r>
                          </m:e>
                        </m:d>
                        <m:r>
                          <a:rPr lang="en-US" altLang="ko-K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!</m:t>
                        </m:r>
                      </m:num>
                      <m:den>
                        <m:d>
                          <m:dPr>
                            <m:ctrlPr>
                              <a:rPr lang="en-US" altLang="ko-KR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</m:ctrlPr>
                          </m:dPr>
                          <m:e>
                            <m:r>
                              <a:rPr lang="en-US" altLang="ko-KR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𝑙</m:t>
                            </m:r>
                            <m:r>
                              <a:rPr lang="en-US" altLang="ko-KR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  <m:t>𝑚</m:t>
                                </m:r>
                              </m:e>
                            </m:d>
                          </m:e>
                        </m:d>
                        <m:r>
                          <a:rPr lang="en-US" altLang="ko-K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!</m:t>
                        </m:r>
                      </m:den>
                    </m:f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 다음 관계를 이용해 효율적으로 계산합니다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 r="-7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78ACC0A5-4BDB-466F-9E6E-D893608F4415}"/>
                  </a:ext>
                </a:extLst>
              </p:cNvPr>
              <p:cNvSpPr/>
              <p:nvPr/>
            </p:nvSpPr>
            <p:spPr>
              <a:xfrm>
                <a:off x="3218425" y="2650237"/>
                <a:ext cx="5753562" cy="744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𝑙</m:t>
                              </m:r>
                              <m:r>
                                <a:rPr lang="en-US" altLang="ko-KR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−|</m:t>
                              </m:r>
                              <m:r>
                                <a:rPr lang="en-US" altLang="ko-KR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𝑚</m:t>
                              </m:r>
                              <m:r>
                                <a:rPr lang="en-US" altLang="ko-KR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|</m:t>
                              </m:r>
                            </m:e>
                          </m:d>
                          <m:r>
                            <a:rPr lang="en-US" altLang="ko-KR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𝑙</m:t>
                              </m:r>
                              <m:r>
                                <a:rPr lang="en-US" altLang="ko-KR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𝑚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ko-KR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!</m:t>
                          </m:r>
                        </m:den>
                      </m:f>
                      <m:r>
                        <a:rPr lang="en-US" altLang="ko-KR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fPr>
                        <m:num>
                          <m:r>
                            <a:rPr lang="en-US" altLang="ko-KR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𝑎</m:t>
                              </m:r>
                              <m:r>
                                <a:rPr lang="en-US" altLang="ko-KR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altLang="ko-KR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+1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ko-KR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𝑎</m:t>
                              </m:r>
                              <m:r>
                                <a:rPr lang="en-US" altLang="ko-KR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altLang="ko-KR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+2</m:t>
                              </m:r>
                            </m:e>
                          </m:d>
                          <m:r>
                            <a:rPr lang="en-US" altLang="ko-KR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…(</m:t>
                          </m:r>
                          <m:r>
                            <a:rPr lang="en-US" altLang="ko-KR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𝑎</m:t>
                          </m:r>
                          <m:r>
                            <a:rPr lang="en-US" altLang="ko-KR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+|</m:t>
                          </m:r>
                          <m:r>
                            <a:rPr lang="en-US" altLang="ko-KR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𝑏</m:t>
                          </m:r>
                          <m:r>
                            <a:rPr lang="en-US" altLang="ko-KR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|)</m:t>
                          </m:r>
                        </m:den>
                      </m:f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78ACC0A5-4BDB-466F-9E6E-D893608F4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425" y="2650237"/>
                <a:ext cx="5753562" cy="7442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09497F79-C2D0-4F3C-8758-FC778C1BB1C2}"/>
              </a:ext>
            </a:extLst>
          </p:cNvPr>
          <p:cNvSpPr/>
          <p:nvPr/>
        </p:nvSpPr>
        <p:spPr>
          <a:xfrm>
            <a:off x="1777783" y="3534467"/>
            <a:ext cx="8634845" cy="28931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static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inline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K(</a:t>
            </a:r>
            <a:r>
              <a:rPr lang="en-US" altLang="ko-KR" sz="14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return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sqrtf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((2.f * 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+ 1.f) * </a:t>
            </a:r>
            <a:r>
              <a:rPr lang="en-US" altLang="ko-KR" sz="14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INV_FOURPI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divfact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static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inline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divfact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== 0)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return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1.f;</a:t>
            </a:r>
          </a:p>
          <a:p>
            <a:r>
              <a:rPr lang="it-IT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it-IT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it-IT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fa = </a:t>
            </a:r>
            <a:r>
              <a:rPr lang="it-IT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</a:t>
            </a:r>
            <a:r>
              <a:rPr lang="it-IT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fb = fabsf(</a:t>
            </a:r>
            <a:r>
              <a:rPr lang="it-IT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</a:t>
            </a:r>
            <a:r>
              <a:rPr lang="it-IT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v = 1.f;</a:t>
            </a:r>
          </a:p>
          <a:p>
            <a:r>
              <a:rPr lang="da-DK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da-DK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da-DK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da-DK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da-DK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x = fa-fb+1.f; x &lt;= fa+fb; x += 1.f)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v *= x;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return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1.f / v;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4F7ED8B-DA58-4B7B-84BC-06F1FCC95B90}"/>
                  </a:ext>
                </a:extLst>
              </p:cNvPr>
              <p:cNvSpPr/>
              <p:nvPr/>
            </p:nvSpPr>
            <p:spPr>
              <a:xfrm>
                <a:off x="7313211" y="5236245"/>
                <a:ext cx="2957605" cy="1001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bSupPr>
                        <m:e>
                          <m:r>
                            <a:rPr lang="en-US" altLang="ko-KR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𝐾</m:t>
                          </m:r>
                        </m:e>
                        <m:sub>
                          <m:r>
                            <a:rPr lang="en-US" altLang="ko-KR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𝑙</m:t>
                          </m:r>
                        </m:sub>
                        <m:sup>
                          <m:r>
                            <a:rPr lang="en-US" altLang="ko-KR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𝑚</m:t>
                          </m:r>
                        </m:sup>
                      </m:sSubSup>
                      <m:r>
                        <a:rPr lang="en-US" altLang="ko-KR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ko-KR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2</m:t>
                              </m:r>
                              <m:r>
                                <a:rPr lang="en-US" altLang="ko-KR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𝑙</m:t>
                              </m:r>
                              <m:r>
                                <a:rPr lang="en-US" altLang="ko-KR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+1</m:t>
                              </m:r>
                            </m:num>
                            <m:den>
                              <m:r>
                                <a:rPr lang="en-US" altLang="ko-KR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4</m:t>
                              </m:r>
                              <m:r>
                                <a:rPr lang="ko-KR" alt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𝜋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ko-KR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altLang="ko-KR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𝑙</m:t>
                                  </m:r>
                                  <m:r>
                                    <a:rPr lang="en-US" altLang="ko-KR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−|</m:t>
                                  </m:r>
                                  <m:r>
                                    <a:rPr lang="en-US" altLang="ko-KR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𝑚</m:t>
                                  </m:r>
                                  <m:r>
                                    <a:rPr lang="en-US" altLang="ko-KR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|</m:t>
                                  </m:r>
                                </m:e>
                              </m:d>
                              <m:r>
                                <a:rPr lang="en-US" altLang="ko-KR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!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altLang="ko-KR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𝑙</m:t>
                                  </m:r>
                                  <m:r>
                                    <a:rPr lang="en-US" altLang="ko-KR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ko-KR" sz="20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𝑚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ko-KR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!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4F7ED8B-DA58-4B7B-84BC-06F1FCC95B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211" y="5236245"/>
                <a:ext cx="2957605" cy="10016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14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495794"/>
          </a:xfrm>
        </p:spPr>
        <p:txBody>
          <a:bodyPr/>
          <a:lstStyle/>
          <a:p>
            <a:r>
              <a:rPr lang="en-US" dirty="0"/>
              <a:t>SPHERICAL HARMONICS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SHEvaluate()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는 다음으로 사인과 코사인 인자를 계산합니다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 방정식에서 실수 구면 조화는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sin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⁡(−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𝑚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와</a:t>
                </a:r>
                <a:r>
                  <a:rPr lang="en-US" altLang="ko-KR" dirty="0">
                    <a:ea typeface="서울남산체 M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c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𝑜𝑠</m:t>
                    </m:r>
                    <m:d>
                      <m:d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𝑚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</m:d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인자를 가집니다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𝑠𝑖𝑛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</m:t>
                    </m:r>
                    <m:f>
                      <m:f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fPr>
                      <m:num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𝑦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ko-KR" b="0" i="1" dirty="0" smtClean="0"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이고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𝑐𝑜𝑠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</m:t>
                    </m:r>
                    <m:f>
                      <m:f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fPr>
                      <m:num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ko-KR" i="1" dirty="0"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입니다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Z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가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1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이나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-1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이면</a:t>
                </a:r>
                <a:r>
                  <a:rPr lang="en-US" altLang="ko-KR" dirty="0">
                    <a:ea typeface="서울남산체 M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radPr>
                      <m:deg/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ko-KR" i="1" dirty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가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0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 되므로 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임의로 설정합니다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 t="-1973" r="-4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9284AF-F905-4E7F-B0B4-941426878EE4}"/>
              </a:ext>
            </a:extLst>
          </p:cNvPr>
          <p:cNvSpPr/>
          <p:nvPr/>
        </p:nvSpPr>
        <p:spPr>
          <a:xfrm>
            <a:off x="2528222" y="3780024"/>
            <a:ext cx="7133968" cy="20313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Compute $\sin\phi$ and $\cos\phi$ values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*sins = </a:t>
            </a:r>
            <a:r>
              <a:rPr lang="en-US" altLang="ko-KR" sz="14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ALLOCA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+1), 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coss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4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ALLOCA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+1);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xyLen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sqrtf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(max(0.f, 1.f - </a:t>
            </a:r>
            <a:r>
              <a:rPr lang="en-US" altLang="ko-KR" sz="14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.z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en-US" altLang="ko-KR" sz="14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.z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xyLen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== 0.f) {</a:t>
            </a:r>
          </a:p>
          <a:p>
            <a:r>
              <a:rPr lang="nn-NO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nn-NO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nn-NO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nn-NO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nn-NO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i = 0; i &lt;= </a:t>
            </a:r>
            <a:r>
              <a:rPr lang="nn-NO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nn-NO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 ++i) sins[i] = 0.f;</a:t>
            </a:r>
          </a:p>
          <a:p>
            <a:r>
              <a:rPr lang="nn-NO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nn-NO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nn-NO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nn-NO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nn-NO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i = 0; i &lt;= </a:t>
            </a:r>
            <a:r>
              <a:rPr lang="nn-NO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nn-NO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 ++i) coss[i] = 1.f;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else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sinCosIndexed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/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xyLen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/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xyLen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+1, sins,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coss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52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495794"/>
          </a:xfrm>
        </p:spPr>
        <p:txBody>
          <a:bodyPr/>
          <a:lstStyle/>
          <a:p>
            <a:r>
              <a:rPr lang="en-US" dirty="0"/>
              <a:t>SPHERICAL HARMONICS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그렇지 않으면 </a:t>
                </a:r>
                <a:r>
                  <a:rPr lang="en-US" altLang="ko-KR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sinCosIndexed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()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함수가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모든 사인과 코사인 인자를 다음 점화식으로 계산합니다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주어진 요소로 </a:t>
                </a:r>
                <a:r>
                  <a:rPr lang="en-US" altLang="ko-KR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SHEvaluate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()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함수는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기저 함수를 계산할 수 있습니다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다음 구현은</a:t>
                </a:r>
                <a:r>
                  <a:rPr lang="en-US" altLang="ko-KR" dirty="0">
                    <a:solidFill>
                      <a:schemeClr val="bg1"/>
                    </a:solidFill>
                    <a:ea typeface="서울남산체 M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ko-KR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</m:ctrlPr>
                          </m:dPr>
                          <m:e>
                            <m:r>
                              <a:rPr lang="en-US" altLang="ko-KR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−</m:t>
                            </m:r>
                            <m:r>
                              <a:rPr lang="en-US" altLang="ko-KR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sty m:val="p"/>
                          </m:rPr>
                          <a:rPr lang="en-US" altLang="ko-KR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  <m:r>
                          <a:rPr lang="en-US" altLang="ko-KR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altLang="ko-KR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라는 사실을 이용합니다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 t="-1973" r="-9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FD82594-6BDC-4C30-A1DA-795CAD366B36}"/>
                  </a:ext>
                </a:extLst>
              </p:cNvPr>
              <p:cNvSpPr/>
              <p:nvPr/>
            </p:nvSpPr>
            <p:spPr>
              <a:xfrm>
                <a:off x="2741072" y="3352208"/>
                <a:ext cx="670826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𝑖</m:t>
                              </m:r>
                              <m:r>
                                <a:rPr lang="en-US" altLang="ko-KR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altLang="ko-KR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</m:d>
                        </m:e>
                      </m:func>
                      <m:r>
                        <a:rPr lang="en-US" altLang="ko-KR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𝑖</m:t>
                              </m:r>
                              <m:r>
                                <a:rPr lang="en-US" altLang="ko-KR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US" altLang="ko-KR" sz="24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altLang="ko-KR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altLang="ko-KR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ko-KR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𝑖</m:t>
                              </m:r>
                              <m:r>
                                <a:rPr lang="en-US" altLang="ko-KR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</m:d>
                        </m:e>
                      </m:func>
                      <m:r>
                        <a:rPr lang="en-US" altLang="ko-KR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altLang="ko-KR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altLang="ko-KR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</m:d>
                        </m:e>
                      </m:func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𝑖</m:t>
                      </m:r>
                      <m:r>
                        <a:rPr lang="en-US" altLang="ko-KR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altLang="ko-KR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𝑖</m:t>
                      </m:r>
                      <m:r>
                        <a:rPr lang="en-US" altLang="ko-KR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altLang="ko-KR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ko-KR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FD82594-6BDC-4C30-A1DA-795CAD366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072" y="3352208"/>
                <a:ext cx="6708268" cy="830997"/>
              </a:xfrm>
              <a:prstGeom prst="rect">
                <a:avLst/>
              </a:prstGeom>
              <a:blipFill>
                <a:blip r:embed="rId4"/>
                <a:stretch>
                  <a:fillRect b="-110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107B656E-30B5-4274-8B0A-2D509BB1EC14}"/>
              </a:ext>
            </a:extLst>
          </p:cNvPr>
          <p:cNvGrpSpPr/>
          <p:nvPr/>
        </p:nvGrpSpPr>
        <p:grpSpPr>
          <a:xfrm>
            <a:off x="3469535" y="2290078"/>
            <a:ext cx="5783447" cy="830999"/>
            <a:chOff x="3469535" y="2290078"/>
            <a:chExt cx="5783447" cy="830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46154C00-25E8-4AEF-A224-77F1472AD833}"/>
                    </a:ext>
                  </a:extLst>
                </p:cNvPr>
                <p:cNvSpPr/>
                <p:nvPr/>
              </p:nvSpPr>
              <p:spPr>
                <a:xfrm>
                  <a:off x="3469535" y="2290080"/>
                  <a:ext cx="1168368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altLang="ko-KR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240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  <m:t>𝑖</m:t>
                                </m:r>
                                <m:r>
                                  <a:rPr lang="en-US" altLang="ko-KR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br>
                    <a:rPr lang="en-US" altLang="ko-KR" sz="2400" b="0" dirty="0">
                      <a:solidFill>
                        <a:schemeClr val="bg1"/>
                      </a:solidFill>
                      <a:ea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ko-KR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a14:m>
                  <a:r>
                    <a:rPr lang="en-US" altLang="ko-KR" sz="2400" dirty="0">
                      <a:solidFill>
                        <a:schemeClr val="bg1"/>
                      </a:solidFill>
                    </a:rPr>
                    <a:t>)</a:t>
                  </a:r>
                  <a:endParaRPr lang="ko-KR" alt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46154C00-25E8-4AEF-A224-77F1472AD8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9535" y="2290080"/>
                  <a:ext cx="116836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521" r="-3125" b="-169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63CC61C8-5EBD-4B4B-8493-794101A64EB1}"/>
                    </a:ext>
                  </a:extLst>
                </p:cNvPr>
                <p:cNvSpPr/>
                <p:nvPr/>
              </p:nvSpPr>
              <p:spPr>
                <a:xfrm>
                  <a:off x="4637903" y="2474745"/>
                  <a:ext cx="94884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  <m:r>
                          <a:rPr lang="en-US" altLang="ko-KR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≥0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63CC61C8-5EBD-4B4B-8493-794101A64E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903" y="2474745"/>
                  <a:ext cx="948849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C00BA481-07CD-4A50-B437-4B0402B57D19}"/>
                    </a:ext>
                  </a:extLst>
                </p:cNvPr>
                <p:cNvSpPr/>
                <p:nvPr/>
              </p:nvSpPr>
              <p:spPr>
                <a:xfrm>
                  <a:off x="6406324" y="2290078"/>
                  <a:ext cx="1944108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altLang="ko-KR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240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  <m:t>(</m:t>
                                </m:r>
                                <m:r>
                                  <a:rPr lang="en-US" altLang="ko-KR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  <m:t>𝑖</m:t>
                                </m:r>
                                <m:r>
                                  <a:rPr lang="en-US" altLang="ko-KR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  <m:t>−1)∅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br>
                    <a:rPr lang="en-US" altLang="ko-KR" sz="2400" b="0" dirty="0">
                      <a:solidFill>
                        <a:schemeClr val="bg1"/>
                      </a:solidFill>
                      <a:ea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⁡((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−1)∅</m:t>
                      </m:r>
                    </m:oMath>
                  </a14:m>
                  <a:r>
                    <a:rPr lang="en-US" altLang="ko-KR" sz="2400" dirty="0">
                      <a:solidFill>
                        <a:schemeClr val="bg1"/>
                      </a:solidFill>
                    </a:rPr>
                    <a:t>)</a:t>
                  </a:r>
                  <a:endParaRPr lang="ko-KR" alt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C00BA481-07CD-4A50-B437-4B0402B57D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6324" y="2290078"/>
                  <a:ext cx="1944108" cy="830997"/>
                </a:xfrm>
                <a:prstGeom prst="rect">
                  <a:avLst/>
                </a:prstGeom>
                <a:blipFill>
                  <a:blip r:embed="rId7"/>
                  <a:stretch>
                    <a:fillRect l="-1254" r="-2194" b="-169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211332D0-674B-46C3-BE4B-83E6978BD94D}"/>
                    </a:ext>
                  </a:extLst>
                </p:cNvPr>
                <p:cNvSpPr/>
                <p:nvPr/>
              </p:nvSpPr>
              <p:spPr>
                <a:xfrm>
                  <a:off x="8304133" y="2474745"/>
                  <a:ext cx="94884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  <m:r>
                          <a:rPr lang="en-US" altLang="ko-KR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≥1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211332D0-674B-46C3-BE4B-83E6978BD9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4133" y="2474745"/>
                  <a:ext cx="948849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C3E23926-5B3F-4D38-A450-D44D7D58E677}"/>
                </a:ext>
              </a:extLst>
            </p:cNvPr>
            <p:cNvCxnSpPr/>
            <p:nvPr/>
          </p:nvCxnSpPr>
          <p:spPr>
            <a:xfrm>
              <a:off x="5700583" y="2705576"/>
              <a:ext cx="593124" cy="0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982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495794"/>
          </a:xfrm>
        </p:spPr>
        <p:txBody>
          <a:bodyPr/>
          <a:lstStyle/>
          <a:p>
            <a:r>
              <a:rPr lang="en-US" dirty="0"/>
              <a:t>SPHERICAL HARMONICS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그렇지 않으면 </a:t>
                </a:r>
                <a:r>
                  <a:rPr lang="en-US" altLang="ko-KR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sinCosIndexed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()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함수가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모든 사인과 코사인 인자를 다음 점화식으로 계산합니다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주어진 요소로 </a:t>
                </a:r>
                <a:r>
                  <a:rPr lang="en-US" altLang="ko-KR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SHEvaluate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()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함수는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기저 함수를 계산할 수 있습니다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다음 구현은</a:t>
                </a:r>
                <a:r>
                  <a:rPr lang="en-US" altLang="ko-KR" dirty="0">
                    <a:solidFill>
                      <a:schemeClr val="bg1"/>
                    </a:solidFill>
                    <a:ea typeface="서울남산체 M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ko-KR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</m:ctrlPr>
                          </m:dPr>
                          <m:e>
                            <m:r>
                              <a:rPr lang="en-US" altLang="ko-KR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−</m:t>
                            </m:r>
                            <m:r>
                              <a:rPr lang="en-US" altLang="ko-KR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sty m:val="p"/>
                          </m:rPr>
                          <a:rPr lang="en-US" altLang="ko-KR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  <m:r>
                          <a:rPr lang="en-US" altLang="ko-KR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altLang="ko-KR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라는 사실을 이용합니다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 t="-1973" r="-9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FD82594-6BDC-4C30-A1DA-795CAD366B36}"/>
                  </a:ext>
                </a:extLst>
              </p:cNvPr>
              <p:cNvSpPr/>
              <p:nvPr/>
            </p:nvSpPr>
            <p:spPr>
              <a:xfrm>
                <a:off x="2741072" y="3352208"/>
                <a:ext cx="670826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𝑖</m:t>
                              </m:r>
                              <m:r>
                                <a:rPr lang="en-US" altLang="ko-KR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altLang="ko-KR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</m:d>
                        </m:e>
                      </m:func>
                      <m:r>
                        <a:rPr lang="en-US" altLang="ko-KR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𝑖</m:t>
                              </m:r>
                              <m:r>
                                <a:rPr lang="en-US" altLang="ko-KR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US" altLang="ko-KR" sz="24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altLang="ko-KR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altLang="ko-KR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ko-KR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𝑖</m:t>
                              </m:r>
                              <m:r>
                                <a:rPr lang="en-US" altLang="ko-KR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</m:d>
                        </m:e>
                      </m:func>
                      <m:r>
                        <a:rPr lang="en-US" altLang="ko-KR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altLang="ko-KR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altLang="ko-KR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</m:d>
                        </m:e>
                      </m:func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𝑖</m:t>
                      </m:r>
                      <m:r>
                        <a:rPr lang="en-US" altLang="ko-KR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altLang="ko-KR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𝑖</m:t>
                      </m:r>
                      <m:r>
                        <a:rPr lang="en-US" altLang="ko-KR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altLang="ko-KR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ko-KR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FD82594-6BDC-4C30-A1DA-795CAD366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072" y="3352208"/>
                <a:ext cx="6708268" cy="830997"/>
              </a:xfrm>
              <a:prstGeom prst="rect">
                <a:avLst/>
              </a:prstGeom>
              <a:blipFill>
                <a:blip r:embed="rId4"/>
                <a:stretch>
                  <a:fillRect b="-110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107B656E-30B5-4274-8B0A-2D509BB1EC14}"/>
              </a:ext>
            </a:extLst>
          </p:cNvPr>
          <p:cNvGrpSpPr/>
          <p:nvPr/>
        </p:nvGrpSpPr>
        <p:grpSpPr>
          <a:xfrm>
            <a:off x="3469535" y="2290078"/>
            <a:ext cx="5783447" cy="830999"/>
            <a:chOff x="3469535" y="2290078"/>
            <a:chExt cx="5783447" cy="830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46154C00-25E8-4AEF-A224-77F1472AD833}"/>
                    </a:ext>
                  </a:extLst>
                </p:cNvPr>
                <p:cNvSpPr/>
                <p:nvPr/>
              </p:nvSpPr>
              <p:spPr>
                <a:xfrm>
                  <a:off x="3469535" y="2290080"/>
                  <a:ext cx="1168368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altLang="ko-KR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240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  <m:t>𝑖</m:t>
                                </m:r>
                                <m:r>
                                  <a:rPr lang="en-US" altLang="ko-KR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br>
                    <a:rPr lang="en-US" altLang="ko-KR" sz="2400" b="0" dirty="0">
                      <a:solidFill>
                        <a:schemeClr val="bg1"/>
                      </a:solidFill>
                      <a:ea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ko-KR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a14:m>
                  <a:r>
                    <a:rPr lang="en-US" altLang="ko-KR" sz="2400" dirty="0">
                      <a:solidFill>
                        <a:schemeClr val="bg1"/>
                      </a:solidFill>
                    </a:rPr>
                    <a:t>)</a:t>
                  </a:r>
                  <a:endParaRPr lang="ko-KR" alt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46154C00-25E8-4AEF-A224-77F1472AD8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9535" y="2290080"/>
                  <a:ext cx="116836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521" r="-3125" b="-169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63CC61C8-5EBD-4B4B-8493-794101A64EB1}"/>
                    </a:ext>
                  </a:extLst>
                </p:cNvPr>
                <p:cNvSpPr/>
                <p:nvPr/>
              </p:nvSpPr>
              <p:spPr>
                <a:xfrm>
                  <a:off x="4637903" y="2474745"/>
                  <a:ext cx="94884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  <m:r>
                          <a:rPr lang="en-US" altLang="ko-KR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≥0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63CC61C8-5EBD-4B4B-8493-794101A64E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903" y="2474745"/>
                  <a:ext cx="948849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C00BA481-07CD-4A50-B437-4B0402B57D19}"/>
                    </a:ext>
                  </a:extLst>
                </p:cNvPr>
                <p:cNvSpPr/>
                <p:nvPr/>
              </p:nvSpPr>
              <p:spPr>
                <a:xfrm>
                  <a:off x="6406324" y="2290078"/>
                  <a:ext cx="1944108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altLang="ko-KR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240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  <m:t>(</m:t>
                                </m:r>
                                <m:r>
                                  <a:rPr lang="en-US" altLang="ko-KR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  <m:t>𝑖</m:t>
                                </m:r>
                                <m:r>
                                  <a:rPr lang="en-US" altLang="ko-KR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  <m:t>−1)∅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br>
                    <a:rPr lang="en-US" altLang="ko-KR" sz="2400" b="0" dirty="0">
                      <a:solidFill>
                        <a:schemeClr val="bg1"/>
                      </a:solidFill>
                      <a:ea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⁡((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−1)∅</m:t>
                      </m:r>
                    </m:oMath>
                  </a14:m>
                  <a:r>
                    <a:rPr lang="en-US" altLang="ko-KR" sz="2400" dirty="0">
                      <a:solidFill>
                        <a:schemeClr val="bg1"/>
                      </a:solidFill>
                    </a:rPr>
                    <a:t>)</a:t>
                  </a:r>
                  <a:endParaRPr lang="ko-KR" alt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C00BA481-07CD-4A50-B437-4B0402B57D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6324" y="2290078"/>
                  <a:ext cx="1944108" cy="830997"/>
                </a:xfrm>
                <a:prstGeom prst="rect">
                  <a:avLst/>
                </a:prstGeom>
                <a:blipFill>
                  <a:blip r:embed="rId7"/>
                  <a:stretch>
                    <a:fillRect l="-1254" r="-2194" b="-169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211332D0-674B-46C3-BE4B-83E6978BD94D}"/>
                    </a:ext>
                  </a:extLst>
                </p:cNvPr>
                <p:cNvSpPr/>
                <p:nvPr/>
              </p:nvSpPr>
              <p:spPr>
                <a:xfrm>
                  <a:off x="8304133" y="2474745"/>
                  <a:ext cx="94884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  <m:r>
                          <a:rPr lang="en-US" altLang="ko-KR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≥1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211332D0-674B-46C3-BE4B-83E6978BD9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4133" y="2474745"/>
                  <a:ext cx="948849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C3E23926-5B3F-4D38-A450-D44D7D58E677}"/>
                </a:ext>
              </a:extLst>
            </p:cNvPr>
            <p:cNvCxnSpPr/>
            <p:nvPr/>
          </p:nvCxnSpPr>
          <p:spPr>
            <a:xfrm>
              <a:off x="5700583" y="2705576"/>
              <a:ext cx="593124" cy="0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683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495794"/>
          </a:xfrm>
        </p:spPr>
        <p:txBody>
          <a:bodyPr/>
          <a:lstStyle/>
          <a:p>
            <a:r>
              <a:rPr lang="en-US" dirty="0"/>
              <a:t>SPHERICAL HARMONICS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139949-BA45-4CE7-B1AC-3ACE59599FF6}"/>
              </a:ext>
            </a:extLst>
          </p:cNvPr>
          <p:cNvSpPr/>
          <p:nvPr/>
        </p:nvSpPr>
        <p:spPr>
          <a:xfrm>
            <a:off x="508010" y="1447801"/>
            <a:ext cx="6889567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Spherical Harmonics Definitions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SHEvaluate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Vector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out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if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&gt; 28)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Error(</a:t>
            </a:r>
            <a:r>
              <a:rPr lang="en-US" altLang="ko-KR" sz="12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"</a:t>
            </a:r>
            <a:r>
              <a:rPr lang="en-US" altLang="ko-KR" sz="1200" dirty="0" err="1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SHEvaluate</a:t>
            </a:r>
            <a:r>
              <a:rPr lang="en-US" altLang="ko-KR" sz="12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 runs out of numerical precision for </a:t>
            </a:r>
            <a:r>
              <a:rPr lang="en-US" altLang="ko-KR" sz="1200" dirty="0" err="1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&gt; 28. "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</a:t>
            </a:r>
            <a:r>
              <a:rPr lang="en-US" altLang="ko-KR" sz="12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"If you need more bands, try recompiling using doubles."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exit(1);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}</a:t>
            </a:r>
          </a:p>
          <a:p>
            <a:endParaRPr lang="ko-KR" altLang="en-US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// Compute Legendre polynomial values for $\cos\theta$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Assert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.Length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 &gt; .995f &amp;&amp;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.Length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 &lt; 1.005f);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legendrep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.z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out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endParaRPr lang="ko-KR" altLang="en-US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// Compute $</a:t>
            </a:r>
            <a:r>
              <a:rPr lang="en-US" altLang="ko-KR" sz="1200" dirty="0" err="1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K_l^m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$ coefficients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Klm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ALLOCA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SHTerms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for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l = 0; l &lt;=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 ++l)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m = -l; m &lt;= l; ++m)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Klm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SHIndex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m)] = K(l, m);</a:t>
            </a:r>
          </a:p>
          <a:p>
            <a:endParaRPr lang="ko-KR" altLang="en-US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// Compute $\sin\phi$ and $\cos\phi$ values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*sins = </a:t>
            </a:r>
            <a:r>
              <a:rPr lang="en-US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ALLOCA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+1), *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coss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ALLOCA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+1);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xyLen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sqrtf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(max(0.f, 1.f -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.z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.z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xyLen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== 0.f) {</a:t>
            </a:r>
          </a:p>
          <a:p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nn-NO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nn-NO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i = 0; i &lt;= </a:t>
            </a:r>
            <a:r>
              <a:rPr lang="nn-NO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 ++i) sins[i] = 0.f;</a:t>
            </a:r>
          </a:p>
          <a:p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nn-NO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nn-NO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i = 0; i &lt;= </a:t>
            </a:r>
            <a:r>
              <a:rPr lang="nn-NO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 ++i) coss[i] = 1.f;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3988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495794"/>
          </a:xfrm>
        </p:spPr>
        <p:txBody>
          <a:bodyPr/>
          <a:lstStyle/>
          <a:p>
            <a:r>
              <a:rPr lang="en-US" dirty="0"/>
              <a:t>SPHERICAL HARMONICS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4F6223-0361-4610-A94D-24C3A9EE947C}"/>
              </a:ext>
            </a:extLst>
          </p:cNvPr>
          <p:cNvSpPr/>
          <p:nvPr/>
        </p:nvSpPr>
        <p:spPr>
          <a:xfrm>
            <a:off x="508011" y="1445743"/>
            <a:ext cx="715317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else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sinCosIndexed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/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xyLen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/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xyLen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+1, sins,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coss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endParaRPr lang="ko-KR" altLang="en-US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// Apply SH definitions to compute final $(</a:t>
            </a:r>
            <a:r>
              <a:rPr lang="en-US" altLang="ko-KR" sz="1200" dirty="0" err="1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l,m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)$ values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static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sqrt2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sqrtf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(2.f);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for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l = 0; l &lt;=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 ++l)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m = -l; m &lt; 0; ++m)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out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SHIndex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m)] = sqrt2 *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Klm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SHIndex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m)] *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out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SHIndex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-m)] * sins[-m];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Assert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(!</a:t>
            </a:r>
            <a:r>
              <a:rPr lang="en-US" altLang="ko-KR" sz="1200" dirty="0" err="1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isnan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out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SHIndex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l,m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)]));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Assert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(!</a:t>
            </a:r>
            <a:r>
              <a:rPr lang="en-US" altLang="ko-KR" sz="1200" dirty="0" err="1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isinf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out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SHIndex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l,m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)]));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out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SHIndex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0)] *=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Klm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SHIndex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0)];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m = 1; m &lt;= l; ++m)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out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SHIndex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m)] *= sqrt2 *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Klm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SHIndex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m)] *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coss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[m];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Assert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(!</a:t>
            </a:r>
            <a:r>
              <a:rPr lang="en-US" altLang="ko-KR" sz="1200" dirty="0" err="1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isnan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out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SHIndex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l,m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)]));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Assert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(!</a:t>
            </a:r>
            <a:r>
              <a:rPr lang="en-US" altLang="ko-KR" sz="1200" dirty="0" err="1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isinf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out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SHIndex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l,m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)]));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22BEA14-4B29-4B4C-B39D-DE25959C5DBB}"/>
                  </a:ext>
                </a:extLst>
              </p:cNvPr>
              <p:cNvSpPr/>
              <p:nvPr/>
            </p:nvSpPr>
            <p:spPr>
              <a:xfrm>
                <a:off x="6604011" y="1469460"/>
                <a:ext cx="5279522" cy="11405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bSupPr>
                        <m:e>
                          <m:r>
                            <a:rPr lang="en-US" altLang="ko-KR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𝑌</m:t>
                          </m:r>
                        </m:e>
                        <m:sub>
                          <m:r>
                            <a:rPr lang="en-US" altLang="ko-KR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𝑙</m:t>
                          </m:r>
                        </m:sub>
                        <m:sup>
                          <m:r>
                            <a:rPr lang="en-US" altLang="ko-KR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𝑚</m:t>
                          </m:r>
                        </m:sup>
                      </m:sSubSup>
                      <m:r>
                        <a:rPr lang="en-US" altLang="ko-KR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(</m:t>
                      </m:r>
                      <m:r>
                        <a:rPr lang="ko-KR" alt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𝜃</m:t>
                      </m:r>
                      <m:r>
                        <a:rPr lang="en-US" altLang="ko-KR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,</m:t>
                      </m:r>
                      <m:r>
                        <a:rPr lang="ko-KR" alt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∅</m:t>
                      </m:r>
                      <m:r>
                        <a:rPr lang="en-US" altLang="ko-KR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eqArrPr>
                            <m:e>
                              <m:rad>
                                <m:radPr>
                                  <m:degHide m:val="on"/>
                                  <m:ctrlPr>
                                    <a:rPr lang="en-US" altLang="ko-KR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2</m:t>
                                  </m:r>
                                </m:e>
                              </m:rad>
                              <m:sSubSup>
                                <m:sSubSupPr>
                                  <m:ctrlPr>
                                    <a:rPr lang="en-US" altLang="ko-KR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ko-KR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altLang="ko-KR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𝑚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altLang="ko-KR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−</m:t>
                                  </m:r>
                                  <m:r>
                                    <a:rPr lang="en-US" altLang="ko-KR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𝑚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ko-KR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𝑐𝑜𝑠</m:t>
                                  </m:r>
                                  <m:r>
                                    <a:rPr lang="ko-KR" alt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𝜃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altLang="ko-KR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b="0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−</m:t>
                                      </m:r>
                                      <m:r>
                                        <a:rPr lang="en-US" altLang="ko-KR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𝑚</m:t>
                                      </m:r>
                                      <m:r>
                                        <a:rPr lang="ko-KR" alt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∅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ko-KR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     </m:t>
                              </m:r>
                              <m:r>
                                <a:rPr lang="en-US" altLang="ko-KR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𝑚</m:t>
                              </m:r>
                              <m:r>
                                <a:rPr lang="en-US" altLang="ko-KR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&lt;0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ko-KR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altLang="ko-KR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𝑚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altLang="ko-KR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𝑚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ko-KR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𝑐𝑜𝑠</m:t>
                                  </m:r>
                                  <m:r>
                                    <a:rPr lang="ko-KR" alt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altLang="ko-KR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                                  </m:t>
                              </m:r>
                              <m:r>
                                <a:rPr lang="en-US" altLang="ko-KR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𝑚</m:t>
                              </m:r>
                              <m:r>
                                <a:rPr lang="en-US" altLang="ko-KR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=0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altLang="ko-KR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2</m:t>
                                  </m:r>
                                </m:e>
                              </m:rad>
                              <m:sSubSup>
                                <m:sSubSupPr>
                                  <m:ctrlPr>
                                    <a:rPr lang="en-US" altLang="ko-KR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ko-KR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altLang="ko-KR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𝑚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altLang="ko-KR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𝑚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ko-KR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𝑐𝑜𝑠</m:t>
                                  </m:r>
                                  <m:r>
                                    <a:rPr lang="ko-KR" alt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𝜃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altLang="ko-KR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ko-KR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𝑐𝑜𝑠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𝑚</m:t>
                                      </m:r>
                                      <m:r>
                                        <a:rPr lang="ko-KR" alt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∅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ko-KR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          </m:t>
                              </m:r>
                              <m:r>
                                <a:rPr lang="en-US" altLang="ko-KR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𝑚</m:t>
                              </m:r>
                              <m:r>
                                <a:rPr lang="en-US" altLang="ko-KR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22BEA14-4B29-4B4C-B39D-DE25959C5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011" y="1469460"/>
                <a:ext cx="5279522" cy="11405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680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기저 함수는 함수 공간의 기저인 함수입니다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모든 벡터 공간의 벡터를 기저 벡터의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선형결합으로 표시할 수 있듯 모든 연속 함수들은 기저 함수의 선형결합으로 표시할 수 있습니다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Ex) 2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차 다항식에서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{ 1,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𝑡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 </m:t>
                    </m:r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𝑡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2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 }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는 기저 함수로 모든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2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차 다항식은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𝑎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1+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𝑏𝑡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+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𝑐</m:t>
                    </m:r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𝑡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2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 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꼴인 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기저함수의 선형결합으로 표시됩니다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렌더링에서는 일반적으로 무한 차원 공간의 함수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(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광원 위치에 대한 픽셀의 방사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)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정해진 기저 함수의 집합과 대응하는 계수로 표현합니다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기저함수를 이런 방식으로 사용하면 잠재적으로 렌더링을 위한 임의의 복잡한 함수를 표현할 수 있습니다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 t="-1973" r="-4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606607" y="4912036"/>
            <a:ext cx="2065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53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495794"/>
          </a:xfrm>
        </p:spPr>
        <p:txBody>
          <a:bodyPr/>
          <a:lstStyle/>
          <a:p>
            <a:r>
              <a:rPr lang="en-US" dirty="0"/>
              <a:t>SPHERICAL HARMONICS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이제 구면 조화 함수를 계산할 수 있으므로 다른 기반 구조에 이를 지원하는 기능을 추가해야 합니다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Light::</a:t>
                </a:r>
                <a:r>
                  <a:rPr lang="en-US" altLang="ko-KR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SHProject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()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함수는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기저 광원으로 인한 입사 방사 함수를 표현하는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계수를 대역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max</m:t>
                        </m:r>
                      </m:sub>
                    </m:sSub>
                    <m:r>
                      <a:rPr lang="ko-KR" altLang="en-US" sz="2000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⁡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까지 계산합니다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 경우 계수는 단순히 스칼라가 아니라 분광입니다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점 광원의 </a:t>
                </a:r>
                <a:r>
                  <a:rPr lang="en-US" altLang="ko-KR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SHProject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()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는 계수를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0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으로 초기화하고 </a:t>
                </a:r>
                <a:r>
                  <a:rPr lang="ko-KR" altLang="en-US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점광원이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주어진 점에서 보이는지 확인합니다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보이지 않으면 입사 방사는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0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이고 작업을 끝냅니다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사용자가 장면에서 물체의 기하학적 차폐여부를 무시하도록 선택할 수도 있습니다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 t="-1603" r="-8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09F516-5A00-468F-AB54-B97B2A2BA716}"/>
              </a:ext>
            </a:extLst>
          </p:cNvPr>
          <p:cNvSpPr/>
          <p:nvPr/>
        </p:nvSpPr>
        <p:spPr>
          <a:xfrm>
            <a:off x="2590006" y="3987790"/>
            <a:ext cx="7010400" cy="20313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PointLight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::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SHProject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Point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pEpsilon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Scene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scene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bool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computeLightVisibility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time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</a:t>
            </a:r>
            <a:r>
              <a:rPr lang="en-US" altLang="ko-KR" sz="14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4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coeffs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</a:t>
            </a:r>
            <a:r>
              <a:rPr lang="en-US" altLang="ko-KR" sz="14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{</a:t>
            </a:r>
          </a:p>
          <a:p>
            <a:r>
              <a:rPr lang="nn-NO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nn-NO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nn-NO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nn-NO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nn-NO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i = 0; i &lt; SHTerms(</a:t>
            </a:r>
            <a:r>
              <a:rPr lang="nn-NO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nn-NO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 ++i)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coeffs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0.f;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4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computeLightVisibility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&amp;&amp;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scene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IntersectP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Normalize(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lightPos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), </a:t>
            </a:r>
            <a:r>
              <a:rPr lang="en-US" altLang="ko-KR" sz="14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pEpsilon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           Distance(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lightPos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), 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time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return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32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495794"/>
          </a:xfrm>
        </p:spPr>
        <p:txBody>
          <a:bodyPr/>
          <a:lstStyle/>
          <a:p>
            <a:r>
              <a:rPr lang="en-US" dirty="0"/>
              <a:t>SPHERICAL HARMONICS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ko-KR" altLang="en-US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점광원은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델타 분포로 정의되므로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기저로 투영하는 것은 매우 단순합니다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CBB8661-5C5E-4ACA-B250-044B24F76A00}"/>
              </a:ext>
            </a:extLst>
          </p:cNvPr>
          <p:cNvSpPr/>
          <p:nvPr/>
        </p:nvSpPr>
        <p:spPr>
          <a:xfrm>
            <a:off x="3047206" y="4517075"/>
            <a:ext cx="6096000" cy="181588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Project point light source to SH</a:t>
            </a:r>
            <a:endParaRPr lang="en-US" altLang="ko-KR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Ylm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ALLOCA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SHTerms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lmax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Vector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Normalize(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lightPos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SHEvaluate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lmax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Ylm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Spectrum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Li = Intensity 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DistanceSquared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lightPos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nn-NO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nn-NO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nn-NO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SHTerms(</a:t>
            </a:r>
            <a:r>
              <a:rPr lang="nn-NO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lmax</a:t>
            </a:r>
            <a:r>
              <a:rPr lang="nn-NO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++i)</a:t>
            </a:r>
          </a:p>
          <a:p>
            <a:r>
              <a:rPr lang="it-IT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it-IT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coeffs</a:t>
            </a:r>
            <a:r>
              <a:rPr lang="it-IT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[i] </a:t>
            </a:r>
            <a:r>
              <a:rPr lang="it-IT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it-IT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Li </a:t>
            </a:r>
            <a:r>
              <a:rPr lang="it-IT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it-IT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Ylm[i];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44694C-8F2E-4786-9440-9AD6EF1DBC21}"/>
                  </a:ext>
                </a:extLst>
              </p:cNvPr>
              <p:cNvSpPr txBox="1"/>
              <p:nvPr/>
            </p:nvSpPr>
            <p:spPr>
              <a:xfrm>
                <a:off x="3912589" y="1710510"/>
                <a:ext cx="3744936" cy="904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e>
                      </m:nary>
                    </m:oMath>
                  </m:oMathPara>
                </a14:m>
                <a:endParaRPr lang="ko-KR" altLang="en-US" sz="2400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44694C-8F2E-4786-9440-9AD6EF1DB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589" y="1710510"/>
                <a:ext cx="3744936" cy="9049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2437A4-158E-4298-AF8F-720020B93946}"/>
                  </a:ext>
                </a:extLst>
              </p:cNvPr>
              <p:cNvSpPr txBox="1"/>
              <p:nvPr/>
            </p:nvSpPr>
            <p:spPr>
              <a:xfrm>
                <a:off x="3912589" y="2614360"/>
                <a:ext cx="5409173" cy="904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ko-KR" alt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e>
                      </m:nary>
                    </m:oMath>
                  </m:oMathPara>
                </a14:m>
                <a:endParaRPr lang="ko-KR" altLang="en-US" sz="2400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2437A4-158E-4298-AF8F-720020B93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589" y="2614360"/>
                <a:ext cx="5409173" cy="9049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BCFC212-4C30-4617-9258-5B497631F3C6}"/>
                  </a:ext>
                </a:extLst>
              </p:cNvPr>
              <p:cNvSpPr/>
              <p:nvPr/>
            </p:nvSpPr>
            <p:spPr>
              <a:xfrm>
                <a:off x="3722119" y="3519288"/>
                <a:ext cx="3731740" cy="8460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altLang="ko-K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</m:den>
                      </m:f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BCFC212-4C30-4617-9258-5B497631F3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119" y="3519288"/>
                <a:ext cx="3731740" cy="8460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916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495794"/>
          </a:xfrm>
        </p:spPr>
        <p:txBody>
          <a:bodyPr/>
          <a:lstStyle/>
          <a:p>
            <a:r>
              <a:rPr lang="en-US" dirty="0"/>
              <a:t>SPHERICAL HARMONICS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특별한 메소드의 구현 없는 일반 광원에 대해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Light::</a:t>
            </a:r>
            <a:r>
              <a:rPr lang="en-US" altLang="ko-KR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SHProject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()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의 기본 구현은 의사 </a:t>
            </a:r>
            <a:r>
              <a:rPr lang="ko-KR" altLang="en-US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몬테카를로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적분으로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를 계산하는 것입니다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BD71F8-6186-4A16-80FB-B3C6CE9CE900}"/>
                  </a:ext>
                </a:extLst>
              </p:cNvPr>
              <p:cNvSpPr txBox="1"/>
              <p:nvPr/>
            </p:nvSpPr>
            <p:spPr>
              <a:xfrm>
                <a:off x="4329402" y="2039745"/>
                <a:ext cx="3531608" cy="1080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2400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BD71F8-6186-4A16-80FB-B3C6CE9CE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402" y="2039745"/>
                <a:ext cx="3531608" cy="10802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111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495794"/>
          </a:xfrm>
        </p:spPr>
        <p:txBody>
          <a:bodyPr/>
          <a:lstStyle/>
          <a:p>
            <a:r>
              <a:rPr lang="en-US" dirty="0"/>
              <a:t>SPHERICAL HARMONICS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/>
          </a:bodyPr>
          <a:lstStyle/>
          <a:p>
            <a:pPr marL="284162" lvl="1" indent="0">
              <a:lnSpc>
                <a:spcPct val="100000"/>
              </a:lnSpc>
              <a:buNone/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991816-5076-4854-9019-356F1D07770D}"/>
              </a:ext>
            </a:extLst>
          </p:cNvPr>
          <p:cNvSpPr/>
          <p:nvPr/>
        </p:nvSpPr>
        <p:spPr>
          <a:xfrm>
            <a:off x="519247" y="1447801"/>
            <a:ext cx="683714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Light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::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SHProject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Point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pEpsilon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Scene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scene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bool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computeLightVisibility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time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RNG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rng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coeffs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{</a:t>
            </a:r>
          </a:p>
          <a:p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nn-NO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nn-NO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i = 0; i &lt; SHTerms(</a:t>
            </a:r>
            <a:r>
              <a:rPr lang="nn-NO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 ++i)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coeffs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0.f;</a:t>
            </a:r>
          </a:p>
          <a:p>
            <a:r>
              <a:rPr lang="fr-F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fr-FR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uint32_t</a:t>
            </a:r>
            <a:r>
              <a:rPr lang="fr-F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ns = RoundUpPow2(nSamples);</a:t>
            </a:r>
          </a:p>
          <a:p>
            <a:r>
              <a:rPr lang="fr-F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fr-FR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uint32_t</a:t>
            </a:r>
            <a:r>
              <a:rPr lang="fr-F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scramble1D = </a:t>
            </a:r>
            <a:r>
              <a:rPr lang="fr-FR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rng</a:t>
            </a:r>
            <a:r>
              <a:rPr lang="fr-F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.RandomUInt();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uint32_t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scramble2D[2] = {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rng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.RandomUInt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(),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rng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.RandomUInt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 };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Ylm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ALLOCA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SHTerms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nn-NO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nn-NO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uint32_t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i = 0; i &lt; ns; ++i)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Compute incident radiance sample from _light_, update SH _</a:t>
            </a:r>
            <a:r>
              <a:rPr lang="en-US" altLang="ko-KR" sz="1200" dirty="0" err="1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coeffs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_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u[2], pdf;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Sample02(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scramble2D, u);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LightSample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lightSample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(u[0], u[1],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VanDerCorput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scramble1D));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Vector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VisibilityTester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vis;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Li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Sample_L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pEpsilon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lightSample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time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&amp;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&amp;pdf, &amp;vis);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(!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Li.IsBlack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 &amp;&amp; pdf &gt; 0.f &amp;&amp;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(!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computeLightVisibility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||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vis.Unoccluded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scene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)))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Add light sample contribution to MC estimate of SH coefficients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SHEvaluate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Ylm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j = 0; j &lt;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SHTerms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 ++j)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coeffs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[j]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+=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Li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Ylm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[j]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(pdf * ns);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88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495794"/>
          </a:xfrm>
        </p:spPr>
        <p:txBody>
          <a:bodyPr/>
          <a:lstStyle/>
          <a:p>
            <a:r>
              <a:rPr lang="en-US" dirty="0"/>
              <a:t>SPHERICAL HARMONICS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무한 영역 광은 구좌표계에서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ko-KR" altLang="en-US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𝜃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  <m:r>
                      <a:rPr lang="ko-KR" altLang="en-US" sz="2000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의</m:t>
                    </m:r>
                  </m:oMath>
                </a14:m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입사 방향 함수로 방출되는 방사를 정의하는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2D </a:t>
                </a:r>
                <a:r>
                  <a:rPr lang="ko-KR" altLang="en-US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텍스쳐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맵으로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표현됩니다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SHProject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()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는 여기서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3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개의 다른 접근 법을 사용하는데 입사 방사 함수 안 차폐 물체에서의 시야성이 포함돼야 하는 것과 이미지 맵 해상도에 기반을 둡니다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 t="-16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9DF625-ADD0-478C-9371-867F23EEB6C3}"/>
              </a:ext>
            </a:extLst>
          </p:cNvPr>
          <p:cNvSpPr/>
          <p:nvPr/>
        </p:nvSpPr>
        <p:spPr>
          <a:xfrm>
            <a:off x="2630798" y="3396676"/>
            <a:ext cx="6928815" cy="267765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InfiniteAreaLight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::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SHProject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Point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pEpsilon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Scene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scene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bool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computeLightVis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time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RNG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rng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coeffs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Project _</a:t>
            </a:r>
            <a:r>
              <a:rPr lang="en-US" altLang="ko-KR" sz="1200" dirty="0" err="1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InfiniteAreaLight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_ to SH using Monte Carlo if visibility needed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nn-NO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for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nn-NO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i = 0; i &lt; SHTerms(</a:t>
            </a:r>
            <a:r>
              <a:rPr lang="nn-NO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 ++i)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coeffs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0.f;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ntheta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radianceMap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-&gt;Height(),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nphi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radianceMap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-&gt;Width();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(min(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ntheta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nphi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&gt; 50)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Project _</a:t>
            </a:r>
            <a:r>
              <a:rPr lang="en-US" altLang="ko-KR" sz="1200" dirty="0" err="1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InfiniteAreaLight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_ to SH from </a:t>
            </a:r>
            <a:r>
              <a:rPr lang="en-US" altLang="ko-KR" sz="1200" dirty="0" err="1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lat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-long representation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else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Project _</a:t>
            </a:r>
            <a:r>
              <a:rPr lang="en-US" altLang="ko-KR" sz="1200" dirty="0" err="1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InfiniteAreaLight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_ to SH from cube map sampling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30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495794"/>
          </a:xfrm>
        </p:spPr>
        <p:txBody>
          <a:bodyPr/>
          <a:lstStyle/>
          <a:p>
            <a:r>
              <a:rPr lang="en-US" dirty="0"/>
              <a:t>SPHERICAL HARMONICS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장면 안에 있는 물체에서 차폐가 고려되야 한다면 </a:t>
                </a:r>
                <a:r>
                  <a:rPr lang="ko-KR" altLang="en-US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몬테카를로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적분이 합리적입니다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저해상도 </a:t>
                </a:r>
                <a:r>
                  <a:rPr lang="ko-KR" altLang="en-US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환경맵에서는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모든 </a:t>
                </a:r>
                <a:r>
                  <a:rPr lang="ko-KR" altLang="en-US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텍셀에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대해 반복되는 리만 적분으로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기저로 투영하는 것이 더 좋은 </a:t>
                </a:r>
                <a:b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정확도를 나타냅니다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SH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투영을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ko-KR" altLang="en-US" sz="2000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𝜃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 대한 적분으로 표현하면 다음과 같습니다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그 뒤 이 적분의 근사를 </a:t>
                </a:r>
                <a:r>
                  <a:rPr lang="ko-KR" altLang="en-US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환경맵의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요소에 대한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2D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리만 합으로 근사할 수 있습니다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 t="-16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8E3A1C9-7DEB-4741-9EEF-A6643BD8A16D}"/>
              </a:ext>
            </a:extLst>
          </p:cNvPr>
          <p:cNvSpPr/>
          <p:nvPr/>
        </p:nvSpPr>
        <p:spPr>
          <a:xfrm>
            <a:off x="2482914" y="1927932"/>
            <a:ext cx="7224584" cy="101566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Project _</a:t>
            </a:r>
            <a:r>
              <a:rPr lang="en-US" altLang="ko-KR" sz="1200" dirty="0" err="1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InfiniteAreaLight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_ to SH using Monte Carlo if visibility needed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computeLightVis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Light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::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SHProject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pEpsilon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scene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computeLightVis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time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rng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coeffs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15F588-E556-4A8C-AF10-D993A3F53B7F}"/>
                  </a:ext>
                </a:extLst>
              </p:cNvPr>
              <p:cNvSpPr txBox="1"/>
              <p:nvPr/>
            </p:nvSpPr>
            <p:spPr>
              <a:xfrm>
                <a:off x="3399692" y="4085056"/>
                <a:ext cx="5391028" cy="8304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ko-KR" alt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nary>
                            <m:naryPr>
                              <m:ctrl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ko-KR" alt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ko-KR" alt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sz="2400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15F588-E556-4A8C-AF10-D993A3F53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92" y="4085056"/>
                <a:ext cx="5391028" cy="8304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19AF55-2DEC-4FDC-9BA1-00B6252A3638}"/>
                  </a:ext>
                </a:extLst>
              </p:cNvPr>
              <p:cNvSpPr txBox="1"/>
              <p:nvPr/>
            </p:nvSpPr>
            <p:spPr>
              <a:xfrm>
                <a:off x="3051809" y="5372826"/>
                <a:ext cx="6086794" cy="11115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ko-KR" alt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ko-KR" alt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ko-KR" alt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∅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∅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∅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∅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𝑠𝑖𝑛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sz="2400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19AF55-2DEC-4FDC-9BA1-00B6252A3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809" y="5372826"/>
                <a:ext cx="6086794" cy="11115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868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495794"/>
          </a:xfrm>
        </p:spPr>
        <p:txBody>
          <a:bodyPr/>
          <a:lstStyle/>
          <a:p>
            <a:r>
              <a:rPr lang="en-US" dirty="0"/>
              <a:t>SPHERICAL HARMONICS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는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환경 맵 </a:t>
                </a:r>
                <a:r>
                  <a:rPr lang="ko-KR" altLang="en-US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텍셀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𝑡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 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𝑝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  <m:r>
                      <a:rPr lang="ko-KR" altLang="en-US" sz="2000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에</m:t>
                    </m:r>
                  </m:oMath>
                </a14:m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대응하는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en-US" altLang="ko-K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방향입니다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 t="-12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2A6C7E2-CBCF-4FD2-8A3C-005CCA5EF15B}"/>
              </a:ext>
            </a:extLst>
          </p:cNvPr>
          <p:cNvSpPr/>
          <p:nvPr/>
        </p:nvSpPr>
        <p:spPr>
          <a:xfrm>
            <a:off x="642815" y="2027241"/>
            <a:ext cx="75540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(min(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ntheta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nphi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&gt; 50)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Project _</a:t>
            </a:r>
            <a:r>
              <a:rPr lang="en-US" altLang="ko-KR" sz="1200" dirty="0" err="1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InfiniteAreaLight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_ to SH from </a:t>
            </a:r>
            <a:r>
              <a:rPr lang="en-US" altLang="ko-KR" sz="1200" dirty="0" err="1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lat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-long representation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endParaRPr lang="ko-KR" altLang="en-US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Precompute $\theta$ and $\phi$ values for </a:t>
            </a:r>
            <a:r>
              <a:rPr lang="en-US" altLang="ko-KR" sz="1200" dirty="0" err="1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lat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-long map projection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buf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new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[2*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ntheta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+ 2*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nphi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bufp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buf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sintheta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bufp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bufp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+=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ntheta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costheta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bufp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bufp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+=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ntheta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sinphi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bufp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bufp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+=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nphi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cosphi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bufp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sv-SE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sv-SE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sv-SE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sv-SE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sv-SE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theta = 0; theta &lt; ntheta; ++theta)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sintheta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[theta]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sinf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((theta + .5f)/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ntheta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 </a:t>
            </a:r>
            <a:r>
              <a:rPr lang="en-US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M_PI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costheta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[theta]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cosf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((theta + .5f)/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ntheta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 </a:t>
            </a:r>
            <a:r>
              <a:rPr lang="en-US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M_PI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phi = 0; phi &lt;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nphi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 ++phi)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sinphi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[phi]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sinf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((phi + .5f)/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nphi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 2.f * </a:t>
            </a:r>
            <a:r>
              <a:rPr lang="en-US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M_PI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cosphi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[phi]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cosf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((phi + .5f)/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nphi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 2.f * </a:t>
            </a:r>
            <a:r>
              <a:rPr lang="en-US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M_PI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Ylm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ALLOCA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SHTerms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r>
              <a:rPr lang="sv-SE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21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495794"/>
          </a:xfrm>
        </p:spPr>
        <p:txBody>
          <a:bodyPr/>
          <a:lstStyle/>
          <a:p>
            <a:r>
              <a:rPr lang="en-US" dirty="0"/>
              <a:t>SPHERICAL HARMONICS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/>
          </a:bodyPr>
          <a:lstStyle/>
          <a:p>
            <a:pPr marL="284162" lvl="1" indent="0">
              <a:lnSpc>
                <a:spcPct val="100000"/>
              </a:lnSpc>
              <a:buNone/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DE6463-AD02-4BAA-BE06-B4E9C03F5488}"/>
              </a:ext>
            </a:extLst>
          </p:cNvPr>
          <p:cNvSpPr/>
          <p:nvPr/>
        </p:nvSpPr>
        <p:spPr>
          <a:xfrm>
            <a:off x="519248" y="1605075"/>
            <a:ext cx="723255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sv-SE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sv-SE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sv-SE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theta = 0; theta &lt; ntheta; ++theta)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phi = 0; phi &lt;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nphi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 ++phi)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Add _</a:t>
            </a:r>
            <a:r>
              <a:rPr lang="en-US" altLang="ko-KR" sz="1200" dirty="0" err="1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InfiniteAreaLight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_ </a:t>
            </a:r>
            <a:r>
              <a:rPr lang="en-US" altLang="ko-KR" sz="1200" dirty="0" err="1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texel's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contribution to SH coefficients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Vector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w =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Vector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sintheta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[theta] *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cosphi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[phi],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       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sintheta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[theta] *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sinphi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[phi],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       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costheta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[theta]);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w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Normalize(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LightToWorld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Le =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radianceMap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-&gt;Texel(0, phi, theta),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                    </a:t>
            </a:r>
            <a:r>
              <a:rPr lang="en-US" altLang="ko-KR" sz="1200" dirty="0">
                <a:solidFill>
                  <a:srgbClr val="2F4F4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SPECTRUM_ILLUMINANT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SHEvaluate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(w,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Ylm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</a:t>
            </a:r>
            <a:r>
              <a:rPr lang="nn-NO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nn-NO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i = 0; i &lt; SHTerms(</a:t>
            </a:r>
            <a:r>
              <a:rPr lang="nn-NO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 ++i)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coeffs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+=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Le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Ylm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sintheta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[theta]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     (</a:t>
            </a:r>
            <a:r>
              <a:rPr lang="en-US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M_PI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/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ntheta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(2.f * </a:t>
            </a:r>
            <a:r>
              <a:rPr lang="en-US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M_PI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/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nphi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endParaRPr lang="ko-KR" altLang="en-US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Free memory used for </a:t>
            </a:r>
            <a:r>
              <a:rPr lang="en-US" altLang="ko-KR" sz="1200" dirty="0" err="1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lat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-long theta and phi values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delete[]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buf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6991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495794"/>
          </a:xfrm>
        </p:spPr>
        <p:txBody>
          <a:bodyPr/>
          <a:lstStyle/>
          <a:p>
            <a:r>
              <a:rPr lang="en-US" dirty="0"/>
              <a:t>SPHERICAL HARMONICS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매우 저해상도인 환경 </a:t>
                </a:r>
                <a:r>
                  <a:rPr lang="ko-KR" altLang="en-US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맵의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경우 리만 방식은 눈에 띄는 수치적 오류가 생겨납니다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극단적으로 한 픽셀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환경 </a:t>
                </a:r>
                <a:r>
                  <a:rPr lang="ko-KR" altLang="en-US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맵의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경우를 생각해보면 이 환경 </a:t>
                </a:r>
                <a:r>
                  <a:rPr lang="ko-KR" altLang="en-US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맵은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모든 방향에서 균일한 조명을 표현하는데 리만 합은 한 방향에서 수신점이 원거리 조명인 경우와 같은 계수를 계산합니다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입사 방사 함수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d>
                      <m:dPr>
                        <m:ctrlP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</m:d>
                  </m:oMath>
                </a14:m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함수와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ko-KR" alt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인자가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아닌 경우 합의 인자는 이의 변화를 충분히 포착할 수 있는 높은 표본율로  표본화 되지 않았기에 좋은 결과를 주지 못합니다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한 가지 방식은 환경 </a:t>
                </a:r>
                <a:r>
                  <a:rPr lang="ko-KR" altLang="en-US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맵을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더 높은 해상도로 재표본화 하는 것으로 </a:t>
                </a:r>
                <a:r>
                  <a:rPr lang="ko-KR" altLang="en-US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텍셀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보다 더 많은 리만 표본을 추출하는 것입니다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하지만 여기서는 큐브 </a:t>
                </a:r>
                <a:r>
                  <a:rPr lang="ko-KR" altLang="en-US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맵으로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묘사한 방향적으로 변화하는 함수를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기저로 투영하는 </a:t>
                </a:r>
                <a:r>
                  <a:rPr lang="en-US" altLang="ko-KR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SHProjectCube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()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함수에 기반을 둔 다른 방식을 사용합니다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큐브 </a:t>
                </a:r>
                <a:r>
                  <a:rPr lang="ko-KR" altLang="en-US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맵은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방향적으로 변하는 함수를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6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개의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2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차원 </a:t>
                </a:r>
                <a:r>
                  <a:rPr lang="ko-KR" altLang="en-US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텍스쳐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맵으로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정의한 것입니다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큐브맵은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보통 원점에서 단위 거리로 변을 가집니다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 t="-1603" r="-3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365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495794"/>
          </a:xfrm>
        </p:spPr>
        <p:txBody>
          <a:bodyPr/>
          <a:lstStyle/>
          <a:p>
            <a:r>
              <a:rPr lang="en-US" dirty="0"/>
              <a:t>SPHERICAL HARMONICS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예를 들면 큐브 </a:t>
                </a:r>
                <a:r>
                  <a:rPr lang="ko-KR" altLang="en-US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맵의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–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𝑥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면은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𝑥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=−1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 있습니다 이면의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𝑦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 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𝑧</m:t>
                    </m:r>
                    <m:r>
                      <a:rPr lang="ko-KR" altLang="en-US" sz="2000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 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좌표는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[-1,1]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범위 입니다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그러므로 주어진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−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𝑥</m:t>
                    </m:r>
                  </m:oMath>
                </a14:m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축의 특정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en-US" altLang="ko-KR" sz="2000" i="1" dirty="0" err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𝑦</m:t>
                    </m:r>
                    <m:r>
                      <a:rPr lang="en-US" altLang="ko-KR" sz="2000" i="1" dirty="0" err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</m:t>
                    </m:r>
                    <m:r>
                      <a:rPr lang="en-US" altLang="ko-KR" sz="2000" i="1" dirty="0" err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𝑧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좌표에서 </a:t>
                </a:r>
                <a:r>
                  <a:rPr lang="ko-KR" altLang="en-US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텍셀이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대응하는 방향 벡터는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(−1,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𝑦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𝑧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입니다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큐브 맵 면으로 정의한 함수를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로 투영하는 능력은 매우 유용합니다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대부분의 환경 </a:t>
                </a:r>
                <a:r>
                  <a:rPr lang="ko-KR" altLang="en-US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맵은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이미 큐브 </a:t>
                </a:r>
                <a:r>
                  <a:rPr lang="ko-KR" altLang="en-US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맵으로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표현되어 있습니다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 t="-16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pic>
        <p:nvPicPr>
          <p:cNvPr id="1026" name="Picture 2" descr="https://upload.wikimedia.org/wikipedia/commons/thumb/e/ea/Cube_map.svg/319px-Cube_map.svg.png">
            <a:extLst>
              <a:ext uri="{FF2B5EF4-FFF2-40B4-BE49-F238E27FC236}">
                <a16:creationId xmlns:a16="http://schemas.microsoft.com/office/drawing/2014/main" id="{23D8FC54-080E-4F31-8EEF-CB6748EA1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125" y="3332204"/>
            <a:ext cx="3936331" cy="296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05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BASIS FUNCTIONS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함수를 기저로 표현하면 다음과 같은 장점이 있습니다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marL="965200" lvl="2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무한 차원의 함수 공간을 계수의 한정 차원 공간으로 사상할 수 있습니다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marL="965200" lvl="2" indent="-457200">
              <a:lnSpc>
                <a:spcPct val="100000"/>
              </a:lnSpc>
              <a:buFont typeface="+mj-lt"/>
              <a:buAutoNum type="arabicPeriod"/>
            </a:pPr>
            <a:endParaRPr lang="en-US" altLang="ko-KR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marL="965200" lvl="2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원래 함수의 표현을 압축할 수 있습니다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기저로의 투영으로 인한 오류가 심각하지 않다면 기저 함수는 함수의 표현을 여러 개의 부동소수점 계수로 변환해 압축할 수 있습니다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marL="965200" lvl="2" indent="-457200">
              <a:lnSpc>
                <a:spcPct val="100000"/>
              </a:lnSpc>
              <a:buFont typeface="+mj-lt"/>
              <a:buAutoNum type="arabicPeriod"/>
            </a:pPr>
            <a:endParaRPr lang="en-US" altLang="ko-KR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marL="965200" lvl="2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효율성이 증가합니다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푸리에 영역에서 이미지를 흐리게 만드는 것이 넓은 커널을 사용하는 것 보다 효율적입니다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606607" y="4912036"/>
            <a:ext cx="2065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55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495794"/>
          </a:xfrm>
        </p:spPr>
        <p:txBody>
          <a:bodyPr/>
          <a:lstStyle/>
          <a:p>
            <a:r>
              <a:rPr lang="en-US" dirty="0"/>
              <a:t>SPHERICAL HARMONICS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altLang="ko-KR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SHProjectCube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()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는 템플릿 함수이며 특정 방향에 기반을 둔 함수의 값을 표본화 하기 위해 함수 </a:t>
            </a:r>
            <a:r>
              <a:rPr lang="en-US" altLang="ko-KR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func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를 인자로 받습니다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u, v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값은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[0,res)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값이며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res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는 </a:t>
            </a:r>
            <a:r>
              <a:rPr lang="en-US" altLang="ko-KR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SHProjectCube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에 넘겨진 표본화 해상도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p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는 넘겨진 점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w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는 원점에서 표면 위에 있는 점으로 비정규화 된 방향입니다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SHProjectCube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()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의 구현은 큐브 각 면에 대해 리만 합을 계산합니다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일반적인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2D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설정에서는 다음과 같습니다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0FEF103-8EC3-48AD-8A61-102BF8CB9A25}"/>
              </a:ext>
            </a:extLst>
          </p:cNvPr>
          <p:cNvSpPr/>
          <p:nvPr/>
        </p:nvSpPr>
        <p:spPr>
          <a:xfrm>
            <a:off x="1963533" y="2223902"/>
            <a:ext cx="8263346" cy="73866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func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Point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Vector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&amp;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</a:t>
            </a:r>
            <a:endParaRPr lang="en-US" altLang="ko-KR" sz="1400" dirty="0">
              <a:solidFill>
                <a:srgbClr val="0000FF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template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&lt;</a:t>
            </a:r>
            <a:r>
              <a:rPr lang="en-US" altLang="ko-KR" sz="14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typename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Func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&gt;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SHProjectCube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Func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func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Point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4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coeffs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8F6F14-ECE4-425C-B540-10BFB2893731}"/>
                  </a:ext>
                </a:extLst>
              </p:cNvPr>
              <p:cNvSpPr txBox="1"/>
              <p:nvPr/>
            </p:nvSpPr>
            <p:spPr>
              <a:xfrm>
                <a:off x="1834169" y="5165124"/>
                <a:ext cx="8645572" cy="1100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ko-KR" alt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trlPr>
                                <a:rPr lang="en-US" altLang="ko-KR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𝑑𝑥𝑑𝑦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f>
                                <m:fPr>
                                  <m:ctrl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sz="2800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8F6F14-ECE4-425C-B540-10BFB2893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169" y="5165124"/>
                <a:ext cx="8645572" cy="11000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830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495794"/>
          </a:xfrm>
        </p:spPr>
        <p:txBody>
          <a:bodyPr/>
          <a:lstStyle/>
          <a:p>
            <a:r>
              <a:rPr lang="en-US" dirty="0"/>
              <a:t>SPHERICAL HARMONICS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altLang="ko-KR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SHProjectCube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()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의 구현은 면에 대한 표본에 반복하고 각 반복에서 큐브 </a:t>
            </a:r>
            <a:r>
              <a:rPr lang="ko-KR" altLang="en-US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맵의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모든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6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개 면에 대한 리만 합의 기여를 갱신합니다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이 방법은 </a:t>
            </a:r>
            <a:r>
              <a:rPr lang="ko-KR" altLang="en-US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단위원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위에서 </a:t>
            </a:r>
            <a:r>
              <a:rPr lang="ko-KR" altLang="en-US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큐브맵의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표면으로 정의된 방향의 함수의 적분을 계산하기 위해서 </a:t>
            </a:r>
            <a:r>
              <a:rPr lang="ko-KR" altLang="en-US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큐브맵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평면에서 구 표면으로의 왜곡을 고려한 수정인자가 추가되어야 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 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직관적으로 </a:t>
            </a:r>
            <a:r>
              <a:rPr lang="ko-KR" altLang="en-US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큐브맵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면의 모서리를 향하는 </a:t>
            </a:r>
            <a:r>
              <a:rPr lang="ko-KR" altLang="en-US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텍셀은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중앙에 비해 단위 구의 더 작은 영역으로 투영되므로 </a:t>
            </a:r>
            <a:b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왜곡이 발생합니다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0E71AE-A77F-469E-A057-FBCADEC62233}"/>
              </a:ext>
            </a:extLst>
          </p:cNvPr>
          <p:cNvSpPr/>
          <p:nvPr/>
        </p:nvSpPr>
        <p:spPr>
          <a:xfrm>
            <a:off x="2462319" y="2251097"/>
            <a:ext cx="7265774" cy="138499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template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&lt;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typename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Func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&gt;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SHProjectCube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Func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func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Point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coeffs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Ylm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ALLOCA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SHTerms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u = 0; u &lt;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 ++u)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fu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-1.f + 2.f * (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(u) + 0.5f) /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v = 0; v &lt;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 ++v)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fv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-1.f + 2.f * (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(v) + 0.5f) /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28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495794"/>
          </a:xfrm>
        </p:spPr>
        <p:txBody>
          <a:bodyPr/>
          <a:lstStyle/>
          <a:p>
            <a:r>
              <a:rPr lang="en-US" dirty="0"/>
              <a:t>SPHERICAL HARMONICS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수정인자는 이 상황에 대응하는 변수의 변화로 표현한 다음 결과 변환 함수의 </a:t>
                </a:r>
                <a:r>
                  <a:rPr lang="ko-KR" altLang="en-US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자코비안을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계산해 얻을 수 있습니다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일반적으로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n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차원인 경우 주어진 두 영역 사이 사상인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sSub>
                      <m:sSub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1</m:t>
                        </m:r>
                      </m:sub>
                    </m:sSub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…</m:t>
                    </m:r>
                    <m:sSub>
                      <m:sSubPr>
                        <m:ctrlPr>
                          <a:rPr lang="en-US" altLang="ko-KR" sz="2000" i="1" dirty="0" err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sz="2000" i="1" dirty="0" err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2000" i="1" dirty="0" err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𝑛</m:t>
                        </m:r>
                      </m:sub>
                    </m:sSub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 = 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𝑔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sSub>
                      <m:sSub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1</m:t>
                        </m:r>
                      </m:sub>
                    </m:sSub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…</m:t>
                    </m:r>
                    <m:sSub>
                      <m:sSubPr>
                        <m:ctrlPr>
                          <a:rPr lang="en-US" altLang="ko-KR" sz="2000" i="1" dirty="0" err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sz="2000" i="1" dirty="0" err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i="1" dirty="0" err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𝑛</m:t>
                        </m:r>
                      </m:sub>
                    </m:sSub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 대해 다음을 얻을 수 있습니다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여기서 </a:t>
                </a:r>
                <a:r>
                  <a:rPr lang="ko-KR" altLang="en-US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편미분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항이 사상의 </a:t>
                </a:r>
                <a:r>
                  <a:rPr lang="ko-KR" altLang="en-US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자코비안입니다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예제로 큐브 맵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+z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면에 대한 적분을 생각해 봅시다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  <a:b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𝑧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=1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일 때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en-US" altLang="ko-KR" sz="2000" i="1" dirty="0" err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𝑥</m:t>
                    </m:r>
                    <m:r>
                      <a:rPr lang="en-US" altLang="ko-KR" sz="2000" i="1" dirty="0" err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</m:t>
                    </m:r>
                    <m:r>
                      <a:rPr lang="en-US" altLang="ko-KR" sz="2000" i="1" dirty="0" err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𝑦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 반경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r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을 가진 구에 사상하는 함수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g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는 다음과 같습니다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 t="-1603" r="-3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7D8B86-E8D1-4E32-941B-654088D3D50C}"/>
                  </a:ext>
                </a:extLst>
              </p:cNvPr>
              <p:cNvSpPr txBox="1"/>
              <p:nvPr/>
            </p:nvSpPr>
            <p:spPr>
              <a:xfrm>
                <a:off x="1331369" y="2520767"/>
                <a:ext cx="9527673" cy="1130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ko-KR" alt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ko-KR" alt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서울남산체 M" panose="02020603020101020101" pitchFamily="18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서울남산체 M" panose="02020603020101020101" pitchFamily="18" charset="-127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서울남산체 M" panose="02020603020101020101" pitchFamily="18" charset="-127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ko-KR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…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800" i="1" dirty="0" err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서울남산체 M" panose="02020603020101020101" pitchFamily="18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 dirty="0" err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서울남산체 M" panose="02020603020101020101" pitchFamily="18" charset="-127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i="1" dirty="0" err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서울남산체 M" panose="02020603020101020101" pitchFamily="18" charset="-127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ko-KR" alt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서울남산체 M" panose="02020603020101020101" pitchFamily="18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서울남산체 M" panose="02020603020101020101" pitchFamily="18" charset="-127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서울남산체 M" panose="02020603020101020101" pitchFamily="18" charset="-127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ko-KR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…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800" i="1" dirty="0" err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서울남산체 M" panose="02020603020101020101" pitchFamily="18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 dirty="0" err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서울남산체 M" panose="02020603020101020101" pitchFamily="18" charset="-127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i="1" dirty="0" err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서울남산체 M" panose="02020603020101020101" pitchFamily="18" charset="-127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sz="28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7D8B86-E8D1-4E32-941B-654088D3D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369" y="2520767"/>
                <a:ext cx="9527673" cy="11301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04B9B3-9A38-46BD-AD7C-D13FE232DA86}"/>
                  </a:ext>
                </a:extLst>
              </p:cNvPr>
              <p:cNvSpPr txBox="1"/>
              <p:nvPr/>
            </p:nvSpPr>
            <p:spPr>
              <a:xfrm>
                <a:off x="612582" y="4789720"/>
                <a:ext cx="10965246" cy="9681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𝑟𝑥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rad>
                            </m:den>
                          </m:f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𝑟𝑦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rad>
                            </m:den>
                          </m:f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ko-KR" altLang="en-US" sz="2800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04B9B3-9A38-46BD-AD7C-D13FE232D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82" y="4789720"/>
                <a:ext cx="10965246" cy="9681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791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495794"/>
          </a:xfrm>
        </p:spPr>
        <p:txBody>
          <a:bodyPr/>
          <a:lstStyle/>
          <a:p>
            <a:r>
              <a:rPr lang="en-US" dirty="0"/>
              <a:t>SPHERICAL HARMONICS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이때 </a:t>
                </a:r>
                <a:r>
                  <a:rPr lang="ko-KR" altLang="en-US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자코비안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행렬의 행렬식을 계산하면 결과는 다음과 같습니다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이는 단위 구에 사상했을 때 큐브 맵 표본의 변화하는 밀도를 보정해주는 항입니다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위의 유도에서 </a:t>
                </a:r>
                <a:br>
                  <a:rPr lang="en-US" altLang="ko-KR" sz="2000" i="1" dirty="0">
                    <a:latin typeface="Cambria Math" panose="02040503050406030204" pitchFamily="18" charset="0"/>
                    <a:ea typeface="서울남산체 M" panose="02020603020101020101" pitchFamily="18" charset="-127"/>
                  </a:rPr>
                </a:b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𝑧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=1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이라고 가정 했으므로 일반적인 보정항은 다음과 같습니다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 t="-16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28D0D33-40D2-4494-97E9-63120857F6AE}"/>
                  </a:ext>
                </a:extLst>
              </p:cNvPr>
              <p:cNvSpPr/>
              <p:nvPr/>
            </p:nvSpPr>
            <p:spPr>
              <a:xfrm>
                <a:off x="5235515" y="1827415"/>
                <a:ext cx="1717650" cy="792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ko-K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altLang="ko-K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altLang="ko-K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28D0D33-40D2-4494-97E9-63120857F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5515" y="1827415"/>
                <a:ext cx="1717650" cy="7929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65FB033-8CEE-499E-94DE-893033957C11}"/>
                  </a:ext>
                </a:extLst>
              </p:cNvPr>
              <p:cNvSpPr/>
              <p:nvPr/>
            </p:nvSpPr>
            <p:spPr>
              <a:xfrm>
                <a:off x="5185085" y="3713387"/>
                <a:ext cx="1820242" cy="792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ko-K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altLang="ko-K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altLang="ko-K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65FB033-8CEE-499E-94DE-893033957C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085" y="3713387"/>
                <a:ext cx="1820242" cy="7929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A258B551-A623-4A58-AA3B-E37035164CE4}"/>
              </a:ext>
            </a:extLst>
          </p:cNvPr>
          <p:cNvSpPr/>
          <p:nvPr/>
        </p:nvSpPr>
        <p:spPr>
          <a:xfrm>
            <a:off x="3679823" y="4906861"/>
            <a:ext cx="4829033" cy="138499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Incorporate results from $+z$ face to coefficients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pl-PL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Vector</a:t>
            </a:r>
            <a:r>
              <a:rPr lang="pl-PL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w(fu, fv, 1);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SHEvaluate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(Normalize(w),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Ylm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pl-PL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pl-PL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f = </a:t>
            </a:r>
            <a:r>
              <a:rPr lang="pl-PL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func</a:t>
            </a:r>
            <a:r>
              <a:rPr lang="pl-PL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(u, v, </a:t>
            </a:r>
            <a:r>
              <a:rPr lang="pl-PL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</a:t>
            </a:r>
            <a:r>
              <a:rPr lang="pl-PL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w);</a:t>
            </a:r>
          </a:p>
          <a:p>
            <a:r>
              <a:rPr lang="pl-PL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pl-PL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dA = 1.f / powf(Dot(w, w), 3.f/2.f);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k = 0; k &lt;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SHTerms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 ++k)</a:t>
            </a:r>
          </a:p>
          <a:p>
            <a:r>
              <a:rPr lang="pt-B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pt-BR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coeffs</a:t>
            </a:r>
            <a:r>
              <a:rPr lang="pt-B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[k] </a:t>
            </a:r>
            <a:r>
              <a:rPr lang="pt-BR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+=</a:t>
            </a:r>
            <a:r>
              <a:rPr lang="pt-B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f </a:t>
            </a:r>
            <a:r>
              <a:rPr lang="pt-BR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pt-B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Ylm[k] </a:t>
            </a:r>
            <a:r>
              <a:rPr lang="pt-BR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pt-B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dA </a:t>
            </a:r>
            <a:r>
              <a:rPr lang="pt-BR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pt-B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(4.f / (</a:t>
            </a:r>
            <a:r>
              <a:rPr lang="pt-BR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res</a:t>
            </a:r>
            <a:r>
              <a:rPr lang="pt-B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 </a:t>
            </a:r>
            <a:r>
              <a:rPr lang="pt-BR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res</a:t>
            </a:r>
            <a:r>
              <a:rPr lang="pt-B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65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495794"/>
          </a:xfrm>
        </p:spPr>
        <p:txBody>
          <a:bodyPr/>
          <a:lstStyle/>
          <a:p>
            <a:r>
              <a:rPr lang="en-US" dirty="0"/>
              <a:t>SPHERICAL HARMONICS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altLang="ko-KR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SHProjectCube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()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함수를 무한 영역 광에 대해 사용하기 위해 </a:t>
            </a:r>
            <a:r>
              <a:rPr lang="en-US" altLang="ko-KR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InfiniteAreaCube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구조체를 다음과 같이 정의하였습니다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이는 무한 영역 광원 환경 </a:t>
            </a:r>
            <a:r>
              <a:rPr lang="ko-KR" altLang="en-US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맵에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주어진 방향에 대해 적절한 색을 반환해 줍니다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68558D-554D-482B-84D8-7FE79534BD33}"/>
              </a:ext>
            </a:extLst>
          </p:cNvPr>
          <p:cNvSpPr/>
          <p:nvPr/>
        </p:nvSpPr>
        <p:spPr>
          <a:xfrm>
            <a:off x="3047206" y="2223902"/>
            <a:ext cx="6096000" cy="323165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en-US" altLang="ko-KR" sz="1200" dirty="0" err="1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InfiniteAreaLight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Utility Classes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struct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InfiniteAreaCube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en-US" altLang="ko-KR" sz="1200" dirty="0" err="1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InfiniteAreaCube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Public Methods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InfiniteAreaCube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InfiniteAreaLight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Scene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bool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cv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: light(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), scene(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), time(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pEpsilon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computeVis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cv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 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operator()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Point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Vector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ray(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pEpsilon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INFINITY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time);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(!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computeVis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|| !scene-&gt;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IntersectP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(ray))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light-&gt;Le(</a:t>
            </a:r>
            <a:r>
              <a:rPr lang="en-US" altLang="ko-KR" sz="12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RayDifferential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(ray));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0.f;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InfiniteAreaLight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*light;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Scene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*scene;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time,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pEpsilon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bool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computeVis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};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79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495794"/>
          </a:xfrm>
        </p:spPr>
        <p:txBody>
          <a:bodyPr/>
          <a:lstStyle/>
          <a:p>
            <a:r>
              <a:rPr lang="en-US" dirty="0"/>
              <a:t>SPHERICAL HARMONICS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저해상도 위도 경도 </a:t>
            </a:r>
            <a:r>
              <a:rPr lang="ko-KR" altLang="en-US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맵을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로 투영하기 위해 각 </a:t>
            </a:r>
            <a:r>
              <a:rPr lang="ko-KR" altLang="en-US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큐브맵에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200x200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표본화 해상도가 사용됐으며 원 </a:t>
            </a:r>
            <a:b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환경 </a:t>
            </a:r>
            <a:r>
              <a:rPr lang="ko-KR" altLang="en-US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맵이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저해상도여도 좋은 </a:t>
            </a:r>
            <a:r>
              <a:rPr lang="ko-KR" altLang="en-US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방향적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표본화를 제공합니다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PBRT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는 한점에서 완전한 입사 방사 함수를 계산하고 구면 조화 기저로 투영하는 두 다용도 함수를 제공합니다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SHProjectIncidentDirectRadiance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()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는 직접 조명을 다루며 장면의 모든 빛에 대해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계수의 항을 </a:t>
            </a:r>
            <a:b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계산합니다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한가지 특이한 점은 </a:t>
            </a:r>
            <a:r>
              <a:rPr lang="en-US" altLang="ko-KR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SHReduceRinging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()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함수의 호출로 고주파 함수를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로 투영할 때 </a:t>
            </a:r>
            <a:b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생기는 일부 오류를 감소시켜줍니다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SHProjectIncidentIndirectRadiance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()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는 </a:t>
            </a:r>
            <a:r>
              <a:rPr lang="ko-KR" altLang="en-US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몬테카를로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예측으로 계산하며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Renderer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의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Li()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메소드로 </a:t>
            </a:r>
            <a:b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넘겨진 입사 방사로 계산합니다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A5FA72-AEA5-46B2-A23E-7C74F3124759}"/>
              </a:ext>
            </a:extLst>
          </p:cNvPr>
          <p:cNvSpPr/>
          <p:nvPr/>
        </p:nvSpPr>
        <p:spPr>
          <a:xfrm>
            <a:off x="1745627" y="2285139"/>
            <a:ext cx="8699157" cy="27699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SHProjectCube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InfiniteAreaCube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this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scene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time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computeLightVis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pEpsilon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),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200,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coeffs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5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495794"/>
          </a:xfrm>
        </p:spPr>
        <p:txBody>
          <a:bodyPr/>
          <a:lstStyle/>
          <a:p>
            <a:r>
              <a:rPr lang="en-US" dirty="0"/>
              <a:t>SPHERICAL HARMONICS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r>
                  <a:rPr lang="en-US" altLang="ko-KR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SHReduceRinging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()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함수는 신호를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로 투영하기전에 과도한 주파수 정보가 존재하지 않도록 필터링 합니다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여기서 구현은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Sloan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 제안하였습니다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작은 </a:t>
                </a:r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값은 일반적으로 잘 동작하는데 아래 그림에서는 기본값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0.005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가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(c)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 사용됐습니다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 t="-16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2C0DCF-5FC2-4205-98E7-536E7780E73D}"/>
                  </a:ext>
                </a:extLst>
              </p:cNvPr>
              <p:cNvSpPr txBox="1"/>
              <p:nvPr/>
            </p:nvSpPr>
            <p:spPr>
              <a:xfrm>
                <a:off x="1498891" y="2377221"/>
                <a:ext cx="3578352" cy="902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ko-KR" alt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8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2C0DCF-5FC2-4205-98E7-536E7780E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891" y="2377221"/>
                <a:ext cx="3578352" cy="9028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C6C0BF42-F087-4B16-A254-0915919B3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9341" y="4175440"/>
            <a:ext cx="6631729" cy="210513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848D7BB-BE08-41E4-8090-B797CD60A05A}"/>
              </a:ext>
            </a:extLst>
          </p:cNvPr>
          <p:cNvSpPr/>
          <p:nvPr/>
        </p:nvSpPr>
        <p:spPr>
          <a:xfrm>
            <a:off x="5587989" y="2136128"/>
            <a:ext cx="6153665" cy="138499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SHReduceRinging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lambda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l = 0; l &lt;=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 ++l)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scale = 1.f / (1.f +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lambda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 l * l * (l + 1) * (l + 1));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m = -l; m &lt;= l; ++m)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SHIndex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m)]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*=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scale;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361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495794"/>
          </a:xfrm>
        </p:spPr>
        <p:txBody>
          <a:bodyPr/>
          <a:lstStyle/>
          <a:p>
            <a:r>
              <a:rPr lang="en-US" dirty="0"/>
              <a:t>SPHERICAL HARMONICS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많은 사전 계산된 빛 전송 알고리즘이 구면 조화에서 회전 함수를 필요로 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조명과 반사함수가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기저로 표현됐지만 조명은 세계 공간 좌표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,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반사는 지역 </a:t>
            </a:r>
            <a:r>
              <a:rPr lang="ko-KR" altLang="en-US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접선계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좌표로 표현 됐다면 반사된 빛을 계산 할 때 둘의 좌표계가 일치하게 하기 위해 회전돼야 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구면 조화는 회전 불변이기 때문에 회전한 구면 조화 계수를 원래 계수와 회전행렬로 계산할 수 있습니다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회전된 함수의 계수가 원래 함수의 계수에서 직접 계산 가능한 것은 두 가지 장점이 있습니다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marL="965200" lvl="2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원래 함수를 회전 시키고 다시 계수를 구하는 것보다 효율적입니다</a:t>
            </a:r>
            <a:r>
              <a:rPr lang="en-US" altLang="ko-KR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marL="965200" lvl="2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회전에서 오류가 발생하지 않아 렌더링에서 </a:t>
            </a:r>
            <a:r>
              <a:rPr lang="en-US" altLang="ko-KR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 </a:t>
            </a:r>
            <a:r>
              <a:rPr lang="ko-KR" altLang="en-US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함수가 회전해야 하는 물체가 이동하거나 회전하는 경우 애니메이션에서</a:t>
            </a:r>
            <a:br>
              <a:rPr lang="en-US" altLang="ko-KR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ko-KR" altLang="en-US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시각적 오류가 발생하지 않습니다</a:t>
            </a:r>
            <a:r>
              <a:rPr lang="en-US" altLang="ko-KR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주어진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3x3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회전 행렬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R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에 대응하는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회전 행렬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에 대한 닫힌 형태가 있지만 이 행렬들은 고밀도에 복잡하고 계산 비효율적입니다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3FA7DA-F944-4300-9B32-B718175D0AD5}"/>
                  </a:ext>
                </a:extLst>
              </p:cNvPr>
              <p:cNvSpPr txBox="1"/>
              <p:nvPr/>
            </p:nvSpPr>
            <p:spPr>
              <a:xfrm>
                <a:off x="5432813" y="3253946"/>
                <a:ext cx="1324786" cy="4311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2800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3FA7DA-F944-4300-9B32-B718175D0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813" y="3253946"/>
                <a:ext cx="1324786" cy="4311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364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495794"/>
          </a:xfrm>
        </p:spPr>
        <p:txBody>
          <a:bodyPr/>
          <a:lstStyle/>
          <a:p>
            <a:r>
              <a:rPr lang="en-US" dirty="0"/>
              <a:t>SPHERICAL HARMONICS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기본적으로 주어진 회전 행렬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R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과 원래 계수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𝐶</m:t>
                        </m:r>
                      </m:e>
                      <m:sub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로 새 계수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Sup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𝐶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  <m:sup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찾는 것입니다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 변환을 유도하는 한 가지 방법은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𝐶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 이용해서 함수를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3D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에서 재구성하고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3x3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회전 행렬로 함수에 회전을 적용시키고 결과 함수를 다시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로 투영하는 것입니다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이는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𝑙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=1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의 경우 가장 잘 이해할 수 있습니다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계수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Sup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𝐶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1</m:t>
                        </m:r>
                      </m:sub>
                      <m:sup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−1</m:t>
                        </m:r>
                      </m:sup>
                    </m:sSubSup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</m:t>
                    </m:r>
                    <m:sSubSup>
                      <m:sSubSup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Sup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𝐶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1</m:t>
                        </m:r>
                      </m:sub>
                      <m:sup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0</m:t>
                        </m:r>
                      </m:sup>
                    </m:sSubSup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  </m:t>
                    </m:r>
                    <m:sSubSup>
                      <m:sSubSup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Sup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𝐶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1</m:t>
                        </m:r>
                      </m:sub>
                      <m:sup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1</m:t>
                        </m:r>
                      </m:sup>
                    </m:sSubSup>
                    <m:r>
                      <a:rPr lang="ko-KR" altLang="en-US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를</m:t>
                    </m:r>
                  </m:oMath>
                </a14:m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알고 있으므로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기저의 회전하지 않은 함수는 다음과 같습니다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기저 함수의 데카르트 형태로 표현하면 다음과 같습니다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 t="-1603" r="-6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5C3AD5-0806-48DC-B3ED-321D45F09D0E}"/>
                  </a:ext>
                </a:extLst>
              </p:cNvPr>
              <p:cNvSpPr txBox="1"/>
              <p:nvPr/>
            </p:nvSpPr>
            <p:spPr>
              <a:xfrm>
                <a:off x="1491766" y="3629224"/>
                <a:ext cx="9206879" cy="456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d>
                        <m:dPr>
                          <m:ctrlP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ko-K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800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5C3AD5-0806-48DC-B3ED-321D45F09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766" y="3629224"/>
                <a:ext cx="9206879" cy="4563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35BC67-6E4E-444D-AE10-C1B1857D4E52}"/>
                  </a:ext>
                </a:extLst>
              </p:cNvPr>
              <p:cNvSpPr txBox="1"/>
              <p:nvPr/>
            </p:nvSpPr>
            <p:spPr>
              <a:xfrm>
                <a:off x="1358940" y="5086464"/>
                <a:ext cx="9472530" cy="13979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ko-KR" alt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rad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ko-KR" alt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rad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ko-KR" alt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rad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ko-KR" altLang="en-US" sz="2800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35BC67-6E4E-444D-AE10-C1B1857D4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940" y="5086464"/>
                <a:ext cx="9472530" cy="13979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362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495794"/>
          </a:xfrm>
        </p:spPr>
        <p:txBody>
          <a:bodyPr/>
          <a:lstStyle/>
          <a:p>
            <a:r>
              <a:rPr lang="en-US" dirty="0"/>
              <a:t>SPHERICAL HARMONICS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 함수를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3x3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회전 행렬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R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로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회전시킬 수 있습니다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회전된 좌표는 보통 다음과 같이 정의합니다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의 회전된 버전은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pPr>
                      <m:e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</m:e>
                      <m:sup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’</m:t>
                        </m:r>
                      </m:sup>
                    </m:sSup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의 치환으로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p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</m:e>
                      <m:sup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’</m:t>
                        </m:r>
                      </m:sup>
                    </m:sSup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</m:t>
                    </m:r>
                    <m:sSup>
                      <m:sSupPr>
                        <m:ctrlPr>
                          <a:rPr lang="en-US" altLang="ko-KR" sz="2000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p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𝑦</m:t>
                        </m:r>
                      </m:e>
                      <m:sup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′</m:t>
                        </m:r>
                      </m:sup>
                    </m:sSup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</m:t>
                    </m:r>
                    <m:sSup>
                      <m:sSupPr>
                        <m:ctrlPr>
                          <a:rPr lang="en-US" altLang="ko-KR" sz="2000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p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𝑧</m:t>
                        </m:r>
                      </m:e>
                      <m:sup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의 항으로 표현할 수 있습니다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예를 들어 새 계수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altLang="ko-K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 계산한다 하면</a:t>
                </a: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 확장해서 적분을 통해 작업한다면 결과는 원래 회전 행렬에서 항목의 </a:t>
                </a:r>
                <a:r>
                  <a:rPr lang="ko-KR" altLang="en-US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원럐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계수에 대한 선형 조합이 됩니다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 t="-1603" r="-6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2C2A37-B61D-438A-A0A4-6693858359AD}"/>
                  </a:ext>
                </a:extLst>
              </p:cNvPr>
              <p:cNvSpPr txBox="1"/>
              <p:nvPr/>
            </p:nvSpPr>
            <p:spPr>
              <a:xfrm>
                <a:off x="3678647" y="1921176"/>
                <a:ext cx="4833118" cy="11987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ko-KR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altLang="ko-KR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ko-KR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ko-KR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ko-KR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ko-KR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2C2A37-B61D-438A-A0A4-669385835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647" y="1921176"/>
                <a:ext cx="4833118" cy="11987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2D1377C6-C49F-4642-A51B-3F957536E721}"/>
                  </a:ext>
                </a:extLst>
              </p:cNvPr>
              <p:cNvSpPr/>
              <p:nvPr/>
            </p:nvSpPr>
            <p:spPr>
              <a:xfrm>
                <a:off x="3742350" y="4023816"/>
                <a:ext cx="4705712" cy="997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  <m:sup/>
                        <m:e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2D1377C6-C49F-4642-A51B-3F957536E7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350" y="4023816"/>
                <a:ext cx="4705712" cy="997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135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부분 상수 기저는 임의의 함수를 근사하기 위해 단위 상수 기저 함수의 집합을 사용한 것 입니다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[0,1]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 대한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4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개의 기저함수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𝐵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다음과 같이 함수를 근사할 수 있습니다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 t="-19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606607" y="4912036"/>
            <a:ext cx="2065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D236A3-7D3F-4948-8DB1-6DC316307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969" y="3490536"/>
            <a:ext cx="4221829" cy="2687842"/>
          </a:xfrm>
          <a:prstGeom prst="rect">
            <a:avLst/>
          </a:prstGeom>
          <a:ln>
            <a:solidFill>
              <a:schemeClr val="bg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F2E470-E0E0-401C-9B88-E139B793C8CF}"/>
                  </a:ext>
                </a:extLst>
              </p:cNvPr>
              <p:cNvSpPr txBox="1"/>
              <p:nvPr/>
            </p:nvSpPr>
            <p:spPr>
              <a:xfrm>
                <a:off x="6442638" y="3920067"/>
                <a:ext cx="4135619" cy="111908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1   </m:t>
                            </m:r>
                            <m:f>
                              <m:fPr>
                                <m:ctrlPr>
                                  <a:rPr lang="en-US" altLang="ko-KR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altLang="ko-KR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≤</m:t>
                            </m:r>
                            <m:f>
                              <m:fPr>
                                <m:ctrlPr>
                                  <a:rPr lang="en-US" altLang="ko-KR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altLang="ko-KR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  <m:e>
                            <m: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0        </m:t>
                            </m:r>
                            <m: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2800" dirty="0">
                    <a:solidFill>
                      <a:schemeClr val="bg1"/>
                    </a:solidFill>
                  </a:rPr>
                  <a:t> </a:t>
                </a:r>
                <a:endParaRPr lang="ko-KR" altLang="en-US" sz="2800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F2E470-E0E0-401C-9B88-E139B793C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638" y="3920067"/>
                <a:ext cx="4135619" cy="11190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651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495794"/>
          </a:xfrm>
        </p:spPr>
        <p:txBody>
          <a:bodyPr/>
          <a:lstStyle/>
          <a:p>
            <a:r>
              <a:rPr lang="en-US" dirty="0"/>
              <a:t>SPHERICAL HARMONICS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marL="284162" lvl="1" indent="0">
                  <a:lnSpc>
                    <a:spcPct val="100000"/>
                  </a:lnSpc>
                  <a:buNone/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marL="284162" lvl="1" indent="0">
                  <a:lnSpc>
                    <a:spcPct val="100000"/>
                  </a:lnSpc>
                  <a:buNone/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 회전은 다음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3x3 SH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회전 행렬로 동등하게 나타낼 수 있습니다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 방식이 저차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(low-order) SH(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𝑙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=2 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정도까지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)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 대해 잘 동작하지만 더 높은 차수의 대역은 계산적으로 복잡한 개별항을 가진 고밀도 행렬로 이어집니다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76D68D9-97E2-4D7F-B208-32A3DE5917A4}"/>
                  </a:ext>
                </a:extLst>
              </p:cNvPr>
              <p:cNvSpPr/>
              <p:nvPr/>
            </p:nvSpPr>
            <p:spPr>
              <a:xfrm>
                <a:off x="4027772" y="1447801"/>
                <a:ext cx="4217245" cy="4939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altLang="ko-K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altLang="ko-K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ko-KR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sSubSup>
                      <m:sSubSupPr>
                        <m:ctrlPr>
                          <a:rPr lang="en-US" altLang="ko-K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ko-KR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ko-KR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sSubSup>
                      <m:sSubSupPr>
                        <m:ctrlPr>
                          <a:rPr lang="en-US" altLang="ko-K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ko-KR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altLang="ko-KR" sz="2400" dirty="0">
                    <a:solidFill>
                      <a:schemeClr val="bg1"/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ko-KR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sSubSup>
                      <m:sSubSupPr>
                        <m:ctrlPr>
                          <a:rPr lang="en-US" altLang="ko-K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ko-KR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ko-KR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76D68D9-97E2-4D7F-B208-32A3DE5917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772" y="1447801"/>
                <a:ext cx="4217245" cy="493918"/>
              </a:xfrm>
              <a:prstGeom prst="rect">
                <a:avLst/>
              </a:prstGeom>
              <a:blipFill>
                <a:blip r:embed="rId4"/>
                <a:stretch>
                  <a:fillRect t="-7407" b="-2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3C1A212-2158-463F-983F-84EE239CF9BE}"/>
                  </a:ext>
                </a:extLst>
              </p:cNvPr>
              <p:cNvSpPr/>
              <p:nvPr/>
            </p:nvSpPr>
            <p:spPr>
              <a:xfrm>
                <a:off x="4027772" y="1941719"/>
                <a:ext cx="4282967" cy="4939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altLang="ko-K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altLang="ko-K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ko-KR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ko-KR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sSubSup>
                      <m:sSubSupPr>
                        <m:ctrlPr>
                          <a:rPr lang="en-US" altLang="ko-K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ko-KR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ko-KR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altLang="ko-K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ko-KR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altLang="ko-KR" sz="2400" dirty="0">
                    <a:solidFill>
                      <a:schemeClr val="bg1"/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ko-KR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altLang="ko-K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ko-KR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ko-KR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3C1A212-2158-463F-983F-84EE239CF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772" y="1941719"/>
                <a:ext cx="4282967" cy="493918"/>
              </a:xfrm>
              <a:prstGeom prst="rect">
                <a:avLst/>
              </a:prstGeom>
              <a:blipFill>
                <a:blip r:embed="rId5"/>
                <a:stretch>
                  <a:fillRect t="-7407" b="-234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3618FE-0B9C-4E98-8F23-22E56ECB2D17}"/>
                  </a:ext>
                </a:extLst>
              </p:cNvPr>
              <p:cNvSpPr/>
              <p:nvPr/>
            </p:nvSpPr>
            <p:spPr>
              <a:xfrm>
                <a:off x="4027772" y="2430683"/>
                <a:ext cx="4047134" cy="4939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altLang="ko-K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altLang="ko-K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ko-KR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ko-KR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1,0</m:t>
                        </m:r>
                      </m:sub>
                    </m:sSub>
                    <m:sSubSup>
                      <m:sSubSupPr>
                        <m:ctrlPr>
                          <a:rPr lang="en-US" altLang="ko-K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ko-KR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ko-KR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Sup>
                      <m:sSubSupPr>
                        <m:ctrlPr>
                          <a:rPr lang="en-US" altLang="ko-K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ko-KR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altLang="ko-KR" sz="2400" dirty="0">
                    <a:solidFill>
                      <a:schemeClr val="bg1"/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ko-KR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Sup>
                      <m:sSubSupPr>
                        <m:ctrlPr>
                          <a:rPr lang="en-US" altLang="ko-K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ko-KR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ko-KR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3618FE-0B9C-4E98-8F23-22E56ECB2D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772" y="2430683"/>
                <a:ext cx="4047134" cy="493918"/>
              </a:xfrm>
              <a:prstGeom prst="rect">
                <a:avLst/>
              </a:prstGeom>
              <a:blipFill>
                <a:blip r:embed="rId6"/>
                <a:stretch>
                  <a:fillRect t="-7407" b="-234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EDD21E-54BE-4F9A-B923-108726811680}"/>
                  </a:ext>
                </a:extLst>
              </p:cNvPr>
              <p:cNvSpPr txBox="1"/>
              <p:nvPr/>
            </p:nvSpPr>
            <p:spPr>
              <a:xfrm>
                <a:off x="3077031" y="3692120"/>
                <a:ext cx="6118726" cy="14437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ko-KR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ko-KR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ko-KR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ko-KR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ko-KR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ko-KR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ko-KR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ko-KR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ko-KR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ko-KR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ko-KR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ko-KR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ko-KR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ko-KR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ko-KR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ko-KR" altLang="en-US" sz="2800" dirty="0" err="1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ko-KR" altLang="en-US" sz="2800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EDD21E-54BE-4F9A-B923-108726811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031" y="3692120"/>
                <a:ext cx="6118726" cy="14437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609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495794"/>
          </a:xfrm>
        </p:spPr>
        <p:txBody>
          <a:bodyPr/>
          <a:lstStyle/>
          <a:p>
            <a:r>
              <a:rPr lang="en-US" dirty="0"/>
              <a:t>SPHERICAL HARMONICS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더 효율적인 구현은 주어진 회전 행렬을 </a:t>
                </a:r>
                <a:r>
                  <a:rPr lang="ko-KR" altLang="en-US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오일러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각도로 분해하고 개별 좌표계 주변으로 연속적으로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 </a:t>
                </a:r>
                <a:b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계수를 회전하는 행렬을 적용하는 것입니다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모든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3x3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회전 행렬은 좌표축에 대한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3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개의 회전으로 동등하게 표현할 수 있습니다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구면 조화 회전을 위한 효율적인 방법은 임의의 회전을 세개의 </a:t>
                </a:r>
                <a:r>
                  <a:rPr lang="ko-KR" altLang="en-US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오일러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각도로 분해하고 회전을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𝑧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 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𝑦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 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𝑧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 대한 회전으로 표현하는 것입니다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주어진 회전 행렬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R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 대해 각도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ko-KR" altLang="el-G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ko-KR" alt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대한 회전의 항으로 작성할 수 있습니다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𝑦</m:t>
                    </m:r>
                  </m:oMath>
                </a14:m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축에 대한 회전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𝑅</m:t>
                        </m:r>
                      </m:e>
                      <m:sub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는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𝑥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축에 대해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-90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도 회전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𝑧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축에 대해 회전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𝑥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축에 대해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90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도 회전으로 표현할 수 있습니다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 t="-1603" r="-13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AB3DC-3D87-4E1D-BDF6-CB56E7013BEE}"/>
                  </a:ext>
                </a:extLst>
              </p:cNvPr>
              <p:cNvSpPr txBox="1"/>
              <p:nvPr/>
            </p:nvSpPr>
            <p:spPr>
              <a:xfrm>
                <a:off x="4264641" y="4258962"/>
                <a:ext cx="3661130" cy="464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</m:oMath>
                  </m:oMathPara>
                </a14:m>
                <a:endParaRPr lang="ko-KR" altLang="en-US" sz="2800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AB3DC-3D87-4E1D-BDF6-CB56E7013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641" y="4258962"/>
                <a:ext cx="3661130" cy="4648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3C8E3B-CE30-4608-881B-216E7938EB78}"/>
                  </a:ext>
                </a:extLst>
              </p:cNvPr>
              <p:cNvSpPr txBox="1"/>
              <p:nvPr/>
            </p:nvSpPr>
            <p:spPr>
              <a:xfrm>
                <a:off x="3658705" y="5628923"/>
                <a:ext cx="4873001" cy="464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−90</m:t>
                          </m:r>
                        </m:e>
                      </m:d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90</m:t>
                          </m:r>
                        </m:e>
                      </m:d>
                    </m:oMath>
                  </m:oMathPara>
                </a14:m>
                <a:endParaRPr lang="ko-KR" altLang="en-US" sz="2800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3C8E3B-CE30-4608-881B-216E7938E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705" y="5628923"/>
                <a:ext cx="4873001" cy="4648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002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495794"/>
          </a:xfrm>
        </p:spPr>
        <p:txBody>
          <a:bodyPr/>
          <a:lstStyle/>
          <a:p>
            <a:r>
              <a:rPr lang="en-US" dirty="0"/>
              <a:t>SPHERICAL HARMONICS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 방식으로 만드는 것은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z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 대한 임의의 회전만으로 처리하는 것을 가능하게 합니다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최종 회전은 </a:t>
                </a:r>
                <a:b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다음과 같습니다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SHRotate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함수는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3x3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행렬을 받아 </a:t>
                </a:r>
                <a:r>
                  <a:rPr lang="ko-KR" altLang="en-US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오일러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각도 분해를 수행해서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ko-KR" altLang="el-GR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ko-KR" alt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 얻은 뒤 대응하는 회전의 </a:t>
                </a:r>
                <a:b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집합을 주어진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계수에 적용합니다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 t="-1603" r="-13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3C8E3B-CE30-4608-881B-216E7938EB78}"/>
                  </a:ext>
                </a:extLst>
              </p:cNvPr>
              <p:cNvSpPr txBox="1"/>
              <p:nvPr/>
            </p:nvSpPr>
            <p:spPr>
              <a:xfrm>
                <a:off x="3114390" y="2223902"/>
                <a:ext cx="59616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−90</m:t>
                          </m:r>
                        </m:e>
                      </m:d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90</m:t>
                          </m:r>
                        </m:e>
                      </m:d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</m:oMath>
                  </m:oMathPara>
                </a14:m>
                <a:endParaRPr lang="ko-KR" altLang="en-US" sz="2800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3C8E3B-CE30-4608-881B-216E7938E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390" y="2223902"/>
                <a:ext cx="596163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2F26BECF-BFA5-4754-B4C9-B9291CF7F798}"/>
              </a:ext>
            </a:extLst>
          </p:cNvPr>
          <p:cNvSpPr/>
          <p:nvPr/>
        </p:nvSpPr>
        <p:spPr>
          <a:xfrm>
            <a:off x="2935598" y="3839509"/>
            <a:ext cx="6319216" cy="212365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SHRotate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c_in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c_out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Matrix4x4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MemoryArena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arena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alpha, beta, gamma;</a:t>
            </a:r>
          </a:p>
          <a:p>
            <a:r>
              <a:rPr lang="sv-SE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toZYZ(</a:t>
            </a:r>
            <a:r>
              <a:rPr lang="sv-SE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</a:t>
            </a:r>
            <a:r>
              <a:rPr lang="sv-SE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&amp;alpha, &amp;beta, &amp;gamma);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*work =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arena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.Alloc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&lt;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&gt;(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SHTerms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SHRotateZ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c_in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c_out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gamma,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SHRotateXPlus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c_out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work,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SHRotateZ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(work,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c_out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beta,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SHRotateXMinus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c_out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work,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SHRotateZ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(work,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c_out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alpha,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69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495794"/>
          </a:xfrm>
        </p:spPr>
        <p:txBody>
          <a:bodyPr/>
          <a:lstStyle/>
          <a:p>
            <a:r>
              <a:rPr lang="en-US" dirty="0"/>
              <a:t>SPHERICAL HARMONICS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toZYZ()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함수는 다음과 같으며 </a:t>
                </a:r>
                <a:r>
                  <a:rPr lang="fr-FR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Graphics Gems IV, “Euler Angle Conversion”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의 내용대로 구현 </a:t>
                </a:r>
                <a:b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되었습니다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(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  <a:hlinkClick r:id="rId3"/>
                  </a:rPr>
                  <a:t>참고사이트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)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SHRotateZ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()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 구현하기 위해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𝑧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축에 대해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계수를 회전하는 행렬을 찾아야 합니다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SH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함수의 </a:t>
                </a:r>
                <a:b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특정형 덕에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𝑧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 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축에 대해 함수를 회전하는 것은 특히 간단합니다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𝑧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 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축 </a:t>
                </a:r>
                <a:r>
                  <a:rPr lang="ko-KR" altLang="en-US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에대해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로 회전할 때 함수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200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𝑓</m:t>
                        </m:r>
                      </m:e>
                    </m:acc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의 원 계수와 기저함수를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로 회전해 회전된 함수를 얻을 수 있으며 회전된 함수는 다음과 같습니다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4"/>
                <a:stretch>
                  <a:fillRect t="-1603" b="-20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369400-F216-4620-9C36-7094050DB924}"/>
              </a:ext>
            </a:extLst>
          </p:cNvPr>
          <p:cNvSpPr/>
          <p:nvPr/>
        </p:nvSpPr>
        <p:spPr>
          <a:xfrm>
            <a:off x="2622957" y="2212425"/>
            <a:ext cx="6944497" cy="286232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static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toZYZ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Matrix4x4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alpha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beta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gamma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it-IT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#define</a:t>
            </a:r>
            <a:r>
              <a:rPr lang="it-IT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it-IT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</a:t>
            </a:r>
            <a:r>
              <a:rPr lang="it-IT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(a, b) (</a:t>
            </a:r>
            <a:r>
              <a:rPr lang="it-IT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</a:t>
            </a:r>
            <a:r>
              <a:rPr lang="it-IT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.m[a][b])</a:t>
            </a:r>
          </a:p>
          <a:p>
            <a:endParaRPr lang="ko-KR" altLang="en-US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sqrtf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(2,1)*</a:t>
            </a:r>
            <a:r>
              <a:rPr lang="en-US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(2,1) + </a:t>
            </a:r>
            <a:r>
              <a:rPr lang="en-US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(2,0)*</a:t>
            </a:r>
            <a:r>
              <a:rPr lang="en-US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(2,0));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&gt; 16*</a:t>
            </a:r>
            <a:r>
              <a:rPr lang="en-US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FLT_EPSILON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sv-SE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*</a:t>
            </a:r>
            <a:r>
              <a:rPr lang="sv-SE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gamma</a:t>
            </a:r>
            <a:r>
              <a:rPr lang="sv-SE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-atan2f(</a:t>
            </a:r>
            <a:r>
              <a:rPr lang="sv-SE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</a:t>
            </a:r>
            <a:r>
              <a:rPr lang="sv-SE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(1,2), -</a:t>
            </a:r>
            <a:r>
              <a:rPr lang="sv-SE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</a:t>
            </a:r>
            <a:r>
              <a:rPr lang="sv-SE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(0,2));</a:t>
            </a:r>
          </a:p>
          <a:p>
            <a:r>
              <a:rPr lang="sv-SE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*</a:t>
            </a:r>
            <a:r>
              <a:rPr lang="sv-SE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beta</a:t>
            </a:r>
            <a:r>
              <a:rPr lang="sv-SE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= -atan2f(sy, </a:t>
            </a:r>
            <a:r>
              <a:rPr lang="sv-SE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</a:t>
            </a:r>
            <a:r>
              <a:rPr lang="sv-SE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(2,2));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*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alpha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-atan2f(</a:t>
            </a:r>
            <a:r>
              <a:rPr lang="en-US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(2,1), </a:t>
            </a:r>
            <a:r>
              <a:rPr lang="en-US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(2,0));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}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else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*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gamma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 0;</a:t>
            </a:r>
          </a:p>
          <a:p>
            <a:r>
              <a:rPr lang="sv-SE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*</a:t>
            </a:r>
            <a:r>
              <a:rPr lang="sv-SE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beta</a:t>
            </a:r>
            <a:r>
              <a:rPr lang="sv-SE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= -atan2f(sy, </a:t>
            </a:r>
            <a:r>
              <a:rPr lang="sv-SE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</a:t>
            </a:r>
            <a:r>
              <a:rPr lang="sv-SE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(2,2));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*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alpha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-atan2f(-</a:t>
            </a:r>
            <a:r>
              <a:rPr lang="en-US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(1,0), </a:t>
            </a:r>
            <a:r>
              <a:rPr lang="en-US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(1,1));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undef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M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03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495794"/>
          </a:xfrm>
        </p:spPr>
        <p:txBody>
          <a:bodyPr/>
          <a:lstStyle/>
          <a:p>
            <a:r>
              <a:rPr lang="en-US" dirty="0"/>
              <a:t>SPHERICAL HARMONICS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toZYZ()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함수는 다음과 같으며 </a:t>
            </a:r>
            <a:r>
              <a:rPr lang="fr-FR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Graphics Gems IV, “Euler Angle Conversion”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의 내용대로 구현 </a:t>
            </a:r>
            <a:b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되었습니다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 (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  <a:hlinkClick r:id="rId3"/>
              </a:rPr>
              <a:t>참고사이트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)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주어진 회전 함수를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기저에 재 투영할 수 있으며 기저 함수와 적분해 회전된 함수의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계수를 찾을 수 있습니다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7E07A0-7AF4-4FAF-87F8-3125C803EDC6}"/>
                  </a:ext>
                </a:extLst>
              </p:cNvPr>
              <p:cNvSpPr txBox="1"/>
              <p:nvPr/>
            </p:nvSpPr>
            <p:spPr>
              <a:xfrm>
                <a:off x="2959892" y="2223902"/>
                <a:ext cx="6270627" cy="1227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𝑓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(</m:t>
                      </m:r>
                      <m:r>
                        <a:rPr lang="ko-KR" alt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𝜃</m:t>
                      </m:r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∅+</m:t>
                      </m:r>
                      <m:r>
                        <a:rPr lang="ko-KR" alt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)</m:t>
                      </m:r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ko-KR" alt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𝜃</m:t>
                              </m:r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,</m:t>
                              </m:r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∅+</m:t>
                              </m:r>
                              <m:r>
                                <a:rPr lang="ko-KR" alt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sz="2800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7E07A0-7AF4-4FAF-87F8-3125C803E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892" y="2223902"/>
                <a:ext cx="6270627" cy="12277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E0E6610-923E-442F-B19F-AB7D3D264EA9}"/>
                  </a:ext>
                </a:extLst>
              </p:cNvPr>
              <p:cNvSpPr txBox="1"/>
              <p:nvPr/>
            </p:nvSpPr>
            <p:spPr>
              <a:xfrm>
                <a:off x="1617601" y="4355524"/>
                <a:ext cx="9196107" cy="12723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ko-KR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𝑙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𝑚</m:t>
                          </m:r>
                        </m:sup>
                      </m:sSubSup>
                      <m:r>
                        <a:rPr lang="en-US" altLang="ko-K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nary>
                                <m:naryPr>
                                  <m:ctrl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ko-KR" alt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  <m:e>
                                  <m:nary>
                                    <m:nary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ko-KR" alt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sup>
                                    <m:e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  <m:sup>
                                              <m:sSup>
                                                <m:sSupPr>
                                                  <m:ctrlPr>
                                                    <a:rPr lang="en-US" altLang="ko-KR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ko-KR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ko-KR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sup>
                                          </m:sSubSup>
                                          <m:sSubSup>
                                            <m:sSubSup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  <m:sup>
                                              <m:sSup>
                                                <m:sSupPr>
                                                  <m:ctrlPr>
                                                    <a:rPr lang="en-US" altLang="ko-KR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ko-KR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ko-KR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ko-KR" alt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서울남산체 M" panose="02020603020101020101" pitchFamily="18" charset="-127"/>
                                                </a:rPr>
                                                <m:t>𝜃</m:t>
                                              </m:r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서울남산체 M" panose="02020603020101020101" pitchFamily="18" charset="-127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∅+</m:t>
                                              </m:r>
                                              <m:r>
                                                <a:rPr lang="ko-KR" alt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  <m:sSubSup>
                                        <m:sSubSup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  <m:sup>
                                          <m:r>
                                            <a:rPr lang="en-US" altLang="ko-KR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bSup>
                                      <m: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ko-KR" alt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𝜃</m:t>
                                      </m:r>
                                      <m: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ko-KR" alt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𝜃</m:t>
                                      </m:r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𝑑</m:t>
                                      </m:r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∅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sz="2800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E0E6610-923E-442F-B19F-AB7D3D264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01" y="4355524"/>
                <a:ext cx="9196107" cy="12723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733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495794"/>
          </a:xfrm>
        </p:spPr>
        <p:txBody>
          <a:bodyPr/>
          <a:lstStyle/>
          <a:p>
            <a:r>
              <a:rPr lang="en-US" dirty="0"/>
              <a:t>SPHERICAL HARMONICS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계수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altLang="ko-K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</m:ctrlPr>
                          </m:accPr>
                          <m:e>
                            <m:r>
                              <a:rPr lang="en-US" altLang="ko-K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𝑙</m:t>
                        </m:r>
                      </m:sub>
                      <m:sup>
                        <m: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계산할 때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𝑙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인 모든 대역을 무시할 수 있는데 이는 어떤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𝑙</m:t>
                    </m:r>
                  </m:oMath>
                </a14:m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대역의 계수로 회전에서 다른 대역 계수는 영향을 미치지 않기 때문입니다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또한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bSup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피적분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함수에서 밖으로 빼낼 수 있으며 최종적으로 다음과 같이 됩니다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 적분의 값은 미리 찾을 수 있으며 회전을 행렬의 곱으로 표현하는 것을 가능하게 합니다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=1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 </a:t>
                </a:r>
                <a:b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대해 적분을 처리하면 다음과 같은 행렬을 얻을 수 있습니다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 t="-13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A89278-E649-4989-887B-239BDBF08A5B}"/>
                  </a:ext>
                </a:extLst>
              </p:cNvPr>
              <p:cNvSpPr txBox="1"/>
              <p:nvPr/>
            </p:nvSpPr>
            <p:spPr>
              <a:xfrm>
                <a:off x="1898512" y="2611294"/>
                <a:ext cx="7921720" cy="1234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ko-KR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𝑙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𝑚</m:t>
                          </m:r>
                        </m:sup>
                      </m:sSubSup>
                      <m:r>
                        <a:rPr lang="en-US" altLang="ko-K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bSup>
                          <m:nary>
                            <m:naryPr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ko-KR" alt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nary>
                                <m:naryPr>
                                  <m:ctrlP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ko-KR" alt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𝜃</m:t>
                                      </m:r>
                                      <m: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,</m:t>
                                      </m:r>
                                      <m: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∅+</m:t>
                                      </m:r>
                                      <m:r>
                                        <a:rPr lang="ko-KR" alt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  <m:sup>
                                      <m: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  <m:r>
                                    <a:rPr lang="ko-KR" alt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𝜃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ko-KR" alt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𝜃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𝑑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sz="2800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A89278-E649-4989-887B-239BDBF08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512" y="2611294"/>
                <a:ext cx="7921720" cy="12346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C5904D-9F3A-4A53-8A53-F33539237498}"/>
                  </a:ext>
                </a:extLst>
              </p:cNvPr>
              <p:cNvSpPr txBox="1"/>
              <p:nvPr/>
            </p:nvSpPr>
            <p:spPr>
              <a:xfrm>
                <a:off x="2847842" y="4835611"/>
                <a:ext cx="6685805" cy="14437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ko-KR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ko-KR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ko-KR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ko-KR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8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 sz="28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ko-KR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ko-KR" alt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altLang="ko-KR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 sz="28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ko-KR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ko-KR" altLang="en-US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ko-KR" alt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ko-KR" alt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altLang="ko-KR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C5904D-9F3A-4A53-8A53-F33539237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842" y="4835611"/>
                <a:ext cx="6685805" cy="14437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534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495794"/>
          </a:xfrm>
        </p:spPr>
        <p:txBody>
          <a:bodyPr/>
          <a:lstStyle/>
          <a:p>
            <a:r>
              <a:rPr lang="en-US" dirty="0"/>
              <a:t>SPHERICAL HARMONICS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2</m:t>
                    </m:r>
                    <m:r>
                      <a:rPr lang="ko-KR" altLang="en-US" sz="2000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일</m:t>
                    </m:r>
                  </m:oMath>
                </a14:m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경우 다음과 같습니다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임의의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 대해 회전행렬 요소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𝑠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,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𝑗</m:t>
                        </m:r>
                      </m:sub>
                    </m:sSub>
                    <m:r>
                      <a:rPr lang="ko-KR" altLang="en-US" sz="2000" i="1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는</m:t>
                    </m:r>
                  </m:oMath>
                </a14:m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다음과 같습니다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 t="-16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6D56530A-EDBD-4127-8D07-FFAD2BC372F9}"/>
                  </a:ext>
                </a:extLst>
              </p:cNvPr>
              <p:cNvSpPr/>
              <p:nvPr/>
            </p:nvSpPr>
            <p:spPr>
              <a:xfrm>
                <a:off x="3764408" y="1887771"/>
                <a:ext cx="4661596" cy="14073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altLang="ko-KR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(−</m:t>
                                </m:r>
                                <m:r>
                                  <a:rPr lang="en-US" altLang="ko-K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ko-KR" alt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ko-KR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𝑠𝑖𝑛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eqArr>
                              </m:e>
                            </m:mr>
                          </m:m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altLang="ko-KR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(−</m:t>
                                </m:r>
                                <m:r>
                                  <a:rPr lang="ko-KR" alt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ko-KR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𝑠𝑖𝑛</m:t>
                                    </m:r>
                                    <m: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ko-KR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⁡(−</m:t>
                                </m:r>
                                <m:r>
                                  <a:rPr lang="ko-KR" alt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ko-KR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⁡(−</m:t>
                                </m:r>
                                <m:r>
                                  <a:rPr lang="en-US" altLang="ko-K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ko-KR" alt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6D56530A-EDBD-4127-8D07-FFAD2BC372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408" y="1887771"/>
                <a:ext cx="4661596" cy="14073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74B869B-952D-47CE-9D5F-362DB6F8CDD8}"/>
                  </a:ext>
                </a:extLst>
              </p:cNvPr>
              <p:cNvSpPr/>
              <p:nvPr/>
            </p:nvSpPr>
            <p:spPr>
              <a:xfrm>
                <a:off x="3764408" y="4271144"/>
                <a:ext cx="5060681" cy="1757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,</m:t>
                          </m:r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altLang="ko-KR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cos</m:t>
                                  </m:r>
                                  <m: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⁡((</m:t>
                                  </m:r>
                                  <m: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𝑗</m:t>
                                  </m:r>
                                  <m: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−</m:t>
                                  </m:r>
                                  <m: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𝑙</m:t>
                                  </m:r>
                                  <m: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)</m:t>
                                  </m:r>
                                  <m:r>
                                    <a:rPr lang="ko-KR" alt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𝛼</m:t>
                                  </m:r>
                                  <m: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)</m:t>
                                  </m:r>
                                </m: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sin</m:t>
                                  </m:r>
                                  <m: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⁡((</m:t>
                                  </m:r>
                                  <m: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𝑙</m:t>
                                  </m:r>
                                  <m: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−</m:t>
                                  </m:r>
                                  <m: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𝑗</m:t>
                                  </m:r>
                                  <m: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)</m:t>
                                  </m:r>
                                  <m:r>
                                    <a:rPr lang="ko-KR" alt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𝛼</m:t>
                                  </m:r>
                                  <m: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)</m:t>
                                  </m:r>
                                </m:e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0</m:t>
                              </m:r>
                            </m:e>
                          </m:eqAr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  <m:t>𝑖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  <m:t>=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  <m:t>𝑗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  <m:t>,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  <m:t>𝑖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  <m:t>𝑙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  <m:t>,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  <m:t>𝑗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  <m:t>𝑙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ko-KR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=2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𝑙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,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𝑖</m:t>
                                    </m:r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𝑙</m:t>
                                    </m:r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,</m:t>
                                    </m:r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𝑗</m:t>
                                    </m:r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𝑙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74B869B-952D-47CE-9D5F-362DB6F8CD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408" y="4271144"/>
                <a:ext cx="5060681" cy="17571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372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495794"/>
          </a:xfrm>
        </p:spPr>
        <p:txBody>
          <a:bodyPr/>
          <a:lstStyle/>
          <a:p>
            <a:r>
              <a:rPr lang="en-US" dirty="0"/>
              <a:t>SPHERICAL HARMONICS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SHRotate</a:t>
                </a:r>
                <a:r>
                  <a:rPr lang="en-US" altLang="ko-KR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Z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()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는 이 회전을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Spectrum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값의 구면 조화 계수에 대해 구현합니다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이는 모든 대역을 각도 </a:t>
                </a:r>
                <a14:m>
                  <m:oMath xmlns:m="http://schemas.openxmlformats.org/officeDocument/2006/math">
                    <m:r>
                      <a:rPr lang="ko-KR" altLang="en-US" sz="200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𝛼</m:t>
                    </m:r>
                    <m:r>
                      <a:rPr lang="ko-KR" altLang="en-US" sz="2000" i="1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로</m:t>
                    </m:r>
                  </m:oMath>
                </a14:m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주어진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대역까지 회전시킵니다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𝑙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=0</m:t>
                    </m:r>
                    <m:r>
                      <a:rPr lang="en-US" altLang="ko-KR" sz="2000" b="0" i="0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 </m:t>
                    </m:r>
                    <m:r>
                      <a:rPr lang="ko-KR" altLang="en-US" sz="2000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인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첫 계수는 회전을 변경하지 않습니다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 t="-16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DF8B6D7-FBDA-4BB2-BA2D-600F1D7FD136}"/>
              </a:ext>
            </a:extLst>
          </p:cNvPr>
          <p:cNvSpPr/>
          <p:nvPr/>
        </p:nvSpPr>
        <p:spPr>
          <a:xfrm>
            <a:off x="3047206" y="2329428"/>
            <a:ext cx="5800232" cy="415498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SHRotateZ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Spectrum *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c_in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Spectrum *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c_out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alpha,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Assert(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c_in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!=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c_out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c_out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[0]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c_in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[0];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== 0)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Precompute sine and cosine terms for $z$-axis SH rotation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ALLOCA(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lmax+1);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ALLOCA(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lmax+1);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sinCosIndexed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sinf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(alpha),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cosf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(alpha), lmax+1,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l = 1; l &lt;=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 ++l)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Rotate coefficients for band _l_ about $z$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m = -l; m &lt; 0; ++m)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c_out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SHIndex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m)] =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(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[-m] *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c_in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SHIndex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 m)] +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-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[-m] *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c_in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SHIndex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-m)]);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c_out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SHIndex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0)]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c_in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SHIndex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0)];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m = 1; m &lt;= l; ++m)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c_out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SHIndex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m)] =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[m] *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c_in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SHIndex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 m)] +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[m] *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c_in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SHIndex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-m)]);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00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1495794"/>
          </a:xfrm>
        </p:spPr>
        <p:txBody>
          <a:bodyPr/>
          <a:lstStyle/>
          <a:p>
            <a:r>
              <a:rPr lang="en-US" dirty="0"/>
              <a:t>SPHERICAL HARMONICS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마지막 단계는 </a:t>
                </a:r>
                <a:r>
                  <a:rPr lang="en-US" altLang="ko-KR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SHRotateXPlus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()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와 </a:t>
                </a:r>
                <a:r>
                  <a:rPr lang="en-US" altLang="ko-KR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SHRotateXMinus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()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구현하는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𝑥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축의 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90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도 회전을 찾는 것입니다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90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도 회전에 대한 </a:t>
                </a:r>
                <a14:m>
                  <m:oMath xmlns:m="http://schemas.openxmlformats.org/officeDocument/2006/math"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𝑙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=2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인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경우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회전 행렬은 다음과 같습니다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 행렬에 의해 주어진 계수 집합의 회전은 많은 항목이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0, 1, -1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이므로 극도로 효율적으로 구현할 수 </a:t>
                </a:r>
                <a:b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있습니다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제곱근의 항은 미리 계산할 수 있으며 몇 번의 곱셈과 덧셈만으로 구현 가능합니다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 t="-1603" r="-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D92CBE22-5A38-4F08-9133-EE2052AE0D77}"/>
                  </a:ext>
                </a:extLst>
              </p:cNvPr>
              <p:cNvSpPr/>
              <p:nvPr/>
            </p:nvSpPr>
            <p:spPr>
              <a:xfrm>
                <a:off x="4617461" y="2223902"/>
                <a:ext cx="2955489" cy="14493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−1/2</m:t>
                                    </m:r>
                                  </m:e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ko-K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  <m:r>
                                      <a:rPr lang="en-US" altLang="ko-K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/2</m:t>
                                    </m:r>
                                  </m:e>
                                </m:eqArr>
                              </m:e>
                            </m:mr>
                          </m:m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ko-K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  <m:r>
                                      <a:rPr lang="en-US" altLang="ko-K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/2</m:t>
                                    </m:r>
                                  </m:e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1/2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D92CBE22-5A38-4F08-9133-EE2052AE0D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461" y="2223902"/>
                <a:ext cx="2955489" cy="14493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711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Radiance Probes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F44607-54F4-4468-BDF7-BCC2F0D36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779" y="2093169"/>
            <a:ext cx="5154514" cy="322023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5268A8-1778-47F2-9057-7125CCEE1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07" y="2093169"/>
            <a:ext cx="5170572" cy="322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3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임의의 함수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𝑓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 기저에서 표현할 때 각 기저 함수 범위의 중간점에서 위치를 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계산해 기저의 계수 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𝐶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 =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𝑓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𝑥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을 계산할 수 있습니다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좀 더 정확한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𝑓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의 근사는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각 세부 범위에 대한 평균값을 계산해 얻거나 더 많은 기저 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함수로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[0,1]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을 잘게 쪼개 개선할 수 있습니다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만약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𝑓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가 </a:t>
                </a:r>
                <a:r>
                  <a:rPr lang="ko-KR" altLang="en-US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평활함수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(aka.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매끄러운 함수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)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이고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평활성을 근사 된 함수에서도 유지하려면 완전히 다른 기저를 사용해야 합니다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일반적으로 기저함수 표현은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acc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𝑓</m:t>
                        </m:r>
                      </m:e>
                    </m:acc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이며 원 함수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𝑓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와는 다릅니다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주어진 </a:t>
                </a:r>
                <a:r>
                  <a:rPr lang="ko-KR" altLang="en-US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특정기저에서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일부분은 완벽히 똑같이 표현 가능하지만 일반적으로는 완전히 일치하기 않습니다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 t="-1973" r="-24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606607" y="4912036"/>
            <a:ext cx="2065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61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Radiance Probes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복잡한 환경의 기하 구조는 두 개의 부분 집합으로 분리할 수 있습니다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marL="965200" lvl="2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고정된 위치</a:t>
            </a:r>
            <a:r>
              <a:rPr lang="en-US" altLang="ko-KR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, </a:t>
            </a:r>
            <a:r>
              <a:rPr lang="ko-KR" altLang="en-US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재질특성을 가진 정적인 기하구조</a:t>
            </a:r>
            <a:endParaRPr lang="en-US" altLang="ko-KR" sz="16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marL="965200" lvl="2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임의의 위치</a:t>
            </a:r>
            <a:r>
              <a:rPr lang="en-US" altLang="ko-KR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, </a:t>
            </a:r>
            <a:r>
              <a:rPr lang="ko-KR" altLang="en-US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재질</a:t>
            </a:r>
            <a:r>
              <a:rPr lang="en-US" altLang="ko-KR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, </a:t>
            </a:r>
            <a:r>
              <a:rPr lang="ko-KR" altLang="en-US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모양으로 가진 동적인 기하구조</a:t>
            </a:r>
            <a:endParaRPr lang="en-US" altLang="ko-KR" sz="16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이런 종류의 장면에서 실시간 렌더링을 위한 한가지 방법은 방향적으로 변하는 입사 방사를 장면에 있는 지점에서 미리 계산해 정적 기하 구조와 빛의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상호 반사를 고려하는 것 입니다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장면이 </a:t>
            </a:r>
            <a:r>
              <a:rPr lang="ko-KR" altLang="en-US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렌더될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때 이 표본화 된 사전 계산 함수는 입사 조명을 근사하는데 사용됩니다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이 기술을 방사 탐색기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(Radiance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Probe)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혹은 입체 조명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(Volumetric Light)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이나 방사 조도 입체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(irradiance volumes)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이라 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이 기술에도 몇 개의 명백한 오류가 이 방식에 존재합니다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marL="965200" lvl="2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한 점에서 계산한 입사 방사는 주변 다름 점에서의 입사 방사에 대한 정확한 근사가 될 수 없습니다</a:t>
            </a:r>
            <a:r>
              <a:rPr lang="en-US" altLang="ko-KR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 </a:t>
            </a:r>
          </a:p>
          <a:p>
            <a:pPr marL="965200" lvl="2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동적인 물체의 효과는 음영을 위해 사용된 방사 함수에서 표현되지 않습니다</a:t>
            </a:r>
            <a:r>
              <a:rPr lang="en-US" altLang="ko-KR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 </a:t>
            </a:r>
            <a:r>
              <a:rPr lang="ko-KR" altLang="en-US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예를 들어 정적 물체와 동적 물체 사이의 상호 반사는 고려되지 않습니다</a:t>
            </a:r>
            <a:r>
              <a:rPr lang="en-US" altLang="ko-KR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818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Radiance Probes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altLang="ko-KR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CreateRadianceProbesRenderer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는 입사 방사를 계산하고 이를 장면에 있는 격자 위치의 구면 조화로 투영합니다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계산된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계수는 장면에서 모든 빛의 효과를 포함합니다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그러므로 최종 렌더링 시간에 수많은 빛에 대해 성능상 비용의 증가가 없습니다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물론 한정된 수의 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계수는 제한된 양의 조명 복잡도만 표현이 가능하나 저주파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BRDF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에 대해 이 근사의 오류는 허용 가능합니다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이 </a:t>
            </a:r>
            <a:r>
              <a:rPr lang="ko-KR" altLang="en-US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렌더러는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최종적으로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계수를 파일에 저장하게 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 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CreateRadianceProbe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생성자의 매개 변수는 방사 탐색기 생성 과정을 관리합니다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marL="284162" lvl="1" indent="0">
              <a:lnSpc>
                <a:spcPct val="100000"/>
              </a:lnSpc>
              <a:buNone/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641091-CA9E-4A55-A491-9C51B66CC9E3}"/>
              </a:ext>
            </a:extLst>
          </p:cNvPr>
          <p:cNvSpPr/>
          <p:nvPr/>
        </p:nvSpPr>
        <p:spPr>
          <a:xfrm>
            <a:off x="1945460" y="5112805"/>
            <a:ext cx="8299491" cy="73866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CreateRadianceProbes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::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CreateRadianceProbes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SurfaceIntegrator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surf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VolumeIntegrator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4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Camera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cam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BBox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nindir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bool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bool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ii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string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</a:t>
            </a:r>
            <a:r>
              <a:rPr lang="en-US" altLang="ko-KR" sz="14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40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Radiance Probes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방사 탐색기는 주어진 범위의 경계상자의 정규 격자 안에 있는 각 차원에서 </a:t>
            </a:r>
            <a:r>
              <a:rPr lang="ko-KR" altLang="en-US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표본간의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거리가 </a:t>
            </a:r>
            <a:r>
              <a:rPr lang="en-US" altLang="ko-KR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probeSpacing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이상이 되지 않게 생성합니다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 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입사 방사 함수는 </a:t>
            </a:r>
            <a:r>
              <a:rPr lang="en-US" altLang="ko-KR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lmax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대역의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기저 함수를 사용해 투영 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카메라와 적분기가 생성자로 전달되며 간접조명의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계수를 예측할 때 사용하는 </a:t>
            </a:r>
            <a:r>
              <a:rPr lang="ko-KR" altLang="en-US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몬테카를로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표본의 수는 </a:t>
            </a:r>
            <a:r>
              <a:rPr lang="en-US" altLang="ko-KR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nIndirSamples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로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주어집니다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Renderer()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추상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기반 클래스에 의해 </a:t>
            </a:r>
            <a:r>
              <a:rPr lang="en-US" altLang="ko-KR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CreateRadianceProbesRenderer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는 반드시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Li()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와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Transmittance()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메소드를 구현해야 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구현은 본질적으로 </a:t>
            </a:r>
            <a:r>
              <a:rPr lang="en-US" altLang="ko-KR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samplerRenderer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의 구현과 같으며</a:t>
            </a:r>
            <a:b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en-US" altLang="ko-KR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surfaceIntegrator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와 </a:t>
            </a:r>
            <a:r>
              <a:rPr lang="en-US" altLang="ko-KR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volumeIntegrator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가 반환 값을 계산하기 위해 사용됩니다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849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Radiance Probes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준비 작업 이후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Render()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메소드에서 처리되는 많은 작업이 병렬로 수행되도록 스레드로 생성됩니다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  <a:b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모든 스레드가 종료되면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계수를 파일에 저장하게 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방사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탐색기를 위한 경계 상자가 장면 설명파일에 존재하지 않으면 장면의 경계 상자로 초기화하고 </a:t>
            </a:r>
            <a:b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적분기를 초기화 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BE2B15-E61C-4199-97EE-3DE1E37BDA29}"/>
              </a:ext>
            </a:extLst>
          </p:cNvPr>
          <p:cNvSpPr/>
          <p:nvPr/>
        </p:nvSpPr>
        <p:spPr>
          <a:xfrm>
            <a:off x="3047206" y="2239632"/>
            <a:ext cx="6096000" cy="193899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CreateRadianceProbes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::Render(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Scene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scene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Compute scene bounds and initialize probe integrators</a:t>
            </a:r>
            <a:endParaRPr lang="ko-KR" altLang="en-US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Compute sampling rate in each dimension</a:t>
            </a:r>
            <a:endParaRPr lang="ko-KR" altLang="en-US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Allocate SH coefficient vector pointers for sample points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Compute random points on surfaces of scene</a:t>
            </a:r>
            <a:endParaRPr lang="ko-KR" altLang="en-US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Create scene bounding sphere to catch rays that leave the scene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Generate random path from camera and deposit surface points</a:t>
            </a:r>
            <a:endParaRPr lang="ko-KR" altLang="en-US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Launch tasks to compute radiance probes at sample points</a:t>
            </a:r>
            <a:endParaRPr lang="ko-KR" altLang="en-US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Write radiance probe coefficients to file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4183C4-62E2-4053-B719-E5B0D3EDC7CE}"/>
              </a:ext>
            </a:extLst>
          </p:cNvPr>
          <p:cNvSpPr/>
          <p:nvPr/>
        </p:nvSpPr>
        <p:spPr>
          <a:xfrm>
            <a:off x="2416415" y="5134339"/>
            <a:ext cx="7357581" cy="120032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Compute scene bounds and initialize probe integrators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bbox.pMin.x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&gt;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bbox.pMax.x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bbox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scene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WorldBound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surfaceIntegrator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-&gt;Preprocess(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scene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camera,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this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volumeIntegrator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-&gt;Preprocess(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scene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camera,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this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Sample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origSample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new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Sample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NULL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surfaceIntegrator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volumeIntegrator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scene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45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Radiance Probes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경계를 알고 있으므로 탐색기의 개수를 결정할 수 있습니다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탐색기의 개수가 결정되면 탐색기의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계수를 위한 공간을 할당할 수 있습니다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7849BD5-5FC7-4BF0-840F-3FDE74740E42}"/>
              </a:ext>
            </a:extLst>
          </p:cNvPr>
          <p:cNvSpPr/>
          <p:nvPr/>
        </p:nvSpPr>
        <p:spPr>
          <a:xfrm>
            <a:off x="3331411" y="1958713"/>
            <a:ext cx="5527589" cy="101566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Compute sampling rate in each dimension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Vector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delta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bbox.pMax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bbox.pMin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nProbes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[3];</a:t>
            </a:r>
          </a:p>
          <a:p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nn-NO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nn-NO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i = 0; i &lt; 3; ++i)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nProbes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 = max(1, Ceil2Int(delta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/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probeSpacing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38939D4-A4F9-4964-8EE0-88776688622E}"/>
              </a:ext>
            </a:extLst>
          </p:cNvPr>
          <p:cNvSpPr/>
          <p:nvPr/>
        </p:nvSpPr>
        <p:spPr>
          <a:xfrm>
            <a:off x="3664645" y="3741832"/>
            <a:ext cx="4861119" cy="120032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Allocate SH coefficient vector pointers for sample points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count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nProbes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[0] *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nProbes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[1] *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nProbes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[2];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**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c_in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new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*[count];</a:t>
            </a:r>
          </a:p>
          <a:p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nn-NO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nn-NO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i = 0; i &lt; count; ++i)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c_in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 =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new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SHTerms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)];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36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Radiance Probes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각 방사 탐색기를 계산하는 가장 단순한 방식은 입사 방사 함수를 탐색기 격자의 중심에서 계산하는 것 입니다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하지만 이 방식은 종종 표본화 오류에 시달리는데 일부 탐색기가 장면의 물체 안에 위치하기 때문입니다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marL="284162" lvl="1" indent="0">
              <a:lnSpc>
                <a:spcPct val="100000"/>
              </a:lnSpc>
              <a:buNone/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이 문제를 회피하기 위해 각 방사 탐색기를 계산할 때 우선 이를 표현하는 전체 장면 경계 상자의 격자의 넓이를 계산합니다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그 뒤 그 안의 연속 된 점을 선택하고 각각에 대해서 이 지점이 카메라 위치에서 간접적으로 보이는지 판별합니다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두 점 사이에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0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이상의 장면 표면을 지나가는 경로가 있으면 간접적으로 보인다고 판별합니다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이 방식은 모든 표본화 오류를 제거하지는 않는데 균일 격자가 아닌 적응적 세분화를 적용하면 이 문제의 효과를 감소 시킬 수 있습니다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65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9D7894-C4DA-4D0C-B33A-BFA1E17CF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198" y="2282626"/>
            <a:ext cx="1478015" cy="145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3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Radiance Probes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marL="284162" lvl="1" indent="0">
              <a:lnSpc>
                <a:spcPct val="100000"/>
              </a:lnSpc>
              <a:buNone/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카메라 위치에서 간접 시야성을 계산하기 위해 짧은 사전 계산이 스레드를 생성하기 전에 수행됩니다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이 계산은 장면에서 표면 위의 여러 점을 카메라 위치에서 시작하는 임의의 경로를 추적해 찾습니다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이 점은 </a:t>
            </a:r>
            <a:r>
              <a:rPr lang="en-US" altLang="ko-KR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surfacePoints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배열에 저장되고 이 점 중 하나와 후보 방사 탐색 점 사이에 차폐되지 않은 경로가 있다면 그 지점의 방사 탐색기가 계산하기에 안전하다는 걸 알 수 있습니다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66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AB1C94-8957-4EEA-BA79-C02D96154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953" y="1476005"/>
            <a:ext cx="3746505" cy="161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2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Radiance Probes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marL="284162" lvl="1" indent="0">
              <a:lnSpc>
                <a:spcPct val="100000"/>
              </a:lnSpc>
              <a:buNone/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67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E3EAB5-97C6-4DF3-86DB-ACDE35318D08}"/>
              </a:ext>
            </a:extLst>
          </p:cNvPr>
          <p:cNvSpPr/>
          <p:nvPr/>
        </p:nvSpPr>
        <p:spPr>
          <a:xfrm>
            <a:off x="3047206" y="1476005"/>
            <a:ext cx="6096000" cy="286232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Create scene bounding sphere to catch rays that leave the scene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Point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sceneCenter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sceneRadius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scene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WorldBound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().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BoundingSphere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(&amp;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sceneCenter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&amp;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sceneRadius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Transform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ObjectToWorld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(Translate(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sceneCenter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Point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(0,0,0)));</a:t>
            </a:r>
          </a:p>
          <a:p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Transform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WorldToObject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(Inverse(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ObjectToWorld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Reference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&lt;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Shape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&gt;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sph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new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Sphere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(&amp;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ObjectToWorld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&amp;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WorldToObject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true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sceneRadius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-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sceneRadius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sceneRadius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360.f);</a:t>
            </a:r>
          </a:p>
          <a:p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Reference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&lt;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Material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&gt;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nullMaterial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Reference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&lt;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Material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&gt;(</a:t>
            </a:r>
            <a:r>
              <a:rPr lang="en-US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NULL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it-IT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GeometricPrimitive</a:t>
            </a:r>
            <a:r>
              <a:rPr lang="it-IT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sphere(sph, nullMaterial, </a:t>
            </a:r>
            <a:r>
              <a:rPr lang="it-IT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NULL</a:t>
            </a:r>
            <a:r>
              <a:rPr lang="it-IT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vector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&lt;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Point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&gt;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surfacePoints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fr-FR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uint32_t</a:t>
            </a:r>
            <a:r>
              <a:rPr lang="fr-F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nPoints = 32768, maxDepth = 32;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surfacePoints.reserve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nPoints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+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maxDepth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Point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pCamera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camera-&gt;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CameraToWorld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camera-&gt;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shutterOpen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                      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Point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(0, 0, 0)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82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Radiance Probes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marL="284162" lvl="1" indent="0">
              <a:lnSpc>
                <a:spcPct val="100000"/>
              </a:lnSpc>
              <a:buNone/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68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1EA9B3-1E49-40DD-BBE3-87FB2349883D}"/>
              </a:ext>
            </a:extLst>
          </p:cNvPr>
          <p:cNvSpPr/>
          <p:nvPr/>
        </p:nvSpPr>
        <p:spPr>
          <a:xfrm>
            <a:off x="2639036" y="1405119"/>
            <a:ext cx="6912340" cy="489364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surfacePoints.push_back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pCamera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RNG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rng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while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surfacePoints.size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 &lt;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nPoints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Generate random path from camera and deposit surface points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Point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pray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pCamera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Vector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dir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UniformSampleSphere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rng.RandomFloat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rng.RandomFloat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rayEpsilon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0.f;</a:t>
            </a:r>
          </a:p>
          <a:p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nn-NO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nn-NO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uint32_t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i = 0; i &lt; maxDepth; ++i)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ray(pray,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dir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rayEpsilon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INFINITY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time);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Intersection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isect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(!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scene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-&gt;Intersect(ray, &amp;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isect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&amp;&amp;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!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sphere.Intersect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(ray, &amp;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isect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break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surfacePoints.push_back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(ray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ray.maxt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DifferentialGeometry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hitGeometry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isect.dg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pray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isect.dg.p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rayEpsilon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isect.rayEpsilon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hitGeometry.nn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Faceforward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hitGeometry.nn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ray.d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dir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UniformSampleSphere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rng.RandomFloat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rng.RandomFloat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dir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Faceforward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dir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hitGeometry.nn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68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Radiance Probes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이 지점을 찾은 뒤 스레드가 방사 탐색기를 계산하기 위해 생성됩니다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 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각 탐색기의 스레드는 우선 담당하는 장면의 부분영역에서 경계 상자를 계산하고 공유 변수를 초기화 한 뒤 영역의 경계 상자 안에서 몇 개의 후보 지점을 선택합니다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그리고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주어진 카메라 위치에서 간접적으로 보이는 모든 점에 대해서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계수를 구합니다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 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최종적으로는 모든 허용된 후보점에 대한 방사함수의 평균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계수를 반환합니다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 256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지점 이상은 시험하지 않으며 간접적으로 보이는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32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지점을 찾으면 종료합니다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69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6399C7-E0AE-418B-84DB-ABAAA4758227}"/>
              </a:ext>
            </a:extLst>
          </p:cNvPr>
          <p:cNvSpPr/>
          <p:nvPr/>
        </p:nvSpPr>
        <p:spPr>
          <a:xfrm>
            <a:off x="2828506" y="4462439"/>
            <a:ext cx="6533399" cy="156966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CreateRadProbeTask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::Run()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Compute region in which to compute incident radiance probes</a:t>
            </a:r>
            <a:endParaRPr lang="ko-KR" altLang="en-US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nn-NO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for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nn-NO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i = 0; i &lt; 256; ++i)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nFound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== 32)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break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Try to compute radiance probe contribution at _</a:t>
            </a:r>
            <a:r>
              <a:rPr lang="en-US" altLang="ko-KR" sz="1200" dirty="0" err="1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i_th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sample point</a:t>
            </a:r>
            <a:endParaRPr lang="ko-KR" altLang="en-US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Compute final average value for probe and cleanup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92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 근사에서 오류 개념은 두 함수 사이의 오류를 측정하는 노름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(norm)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을 정의해서 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엄격하게 만들 수 있습니다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여기서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𝑛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을 다르게 선택함에 따라 다른 종류의 오류를 측정할 수 있습니다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Ex)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𝐿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: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평균 오류</a:t>
                </a: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 t="-19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606607" y="4912036"/>
            <a:ext cx="2065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ko-KR" alt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38ED1D-C4F0-47F5-AB02-4ED0B5738936}"/>
                  </a:ext>
                </a:extLst>
              </p:cNvPr>
              <p:cNvSpPr txBox="1"/>
              <p:nvPr/>
            </p:nvSpPr>
            <p:spPr>
              <a:xfrm>
                <a:off x="2936681" y="2313089"/>
                <a:ext cx="6317050" cy="1606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ko-KR" sz="28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ko-KR" sz="28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ko-KR" altLang="en-US" sz="2800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38ED1D-C4F0-47F5-AB02-4ED0B5738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681" y="2313089"/>
                <a:ext cx="6317050" cy="16069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232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Radiance Probes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이 탐색기에 대응하는 경계 상자는 전체 탐색기 </a:t>
            </a:r>
            <a:r>
              <a:rPr lang="ko-KR" altLang="en-US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표본화율에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대한 격자 좌표 정수 </a:t>
            </a:r>
            <a:r>
              <a:rPr lang="en-US" altLang="ko-KR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sx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, </a:t>
            </a:r>
            <a:r>
              <a:rPr lang="en-US" altLang="ko-KR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sy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, </a:t>
            </a:r>
            <a:r>
              <a:rPr lang="en-US" altLang="ko-KR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sz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를 계산하고 전체 경계 상자 모서리와 </a:t>
            </a:r>
            <a:r>
              <a:rPr lang="ko-KR" altLang="en-US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보간하여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구합니다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그 뒤 공용 변수를 초기화 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70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6DFD7D-0CD4-4549-A5BE-02C4D5885B40}"/>
              </a:ext>
            </a:extLst>
          </p:cNvPr>
          <p:cNvSpPr/>
          <p:nvPr/>
        </p:nvSpPr>
        <p:spPr>
          <a:xfrm>
            <a:off x="3199209" y="2204810"/>
            <a:ext cx="5791994" cy="156966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Compute region in which to compute incident radiance probes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fr-FR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fr-F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sx = pointNum % nProbes[0];</a:t>
            </a:r>
          </a:p>
          <a:p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pointNum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/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nProbes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[0]) %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nProbes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[1];</a:t>
            </a:r>
          </a:p>
          <a:p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sz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pointNum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/ 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nProbes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[0] *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nProbes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[1]);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tx0 =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/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nProbes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[0], tx1 =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(sx+1) /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nProbes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[0];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ty0 =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/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nProbes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[1], ty1 =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(sy+1) /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nProbes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[1];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tz0 =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sz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/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nProbes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[2], tz1 =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(sz+1) /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nProbes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[2];</a:t>
            </a:r>
          </a:p>
          <a:p>
            <a:r>
              <a:rPr lang="en-US" altLang="ko-KR" sz="12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BBox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b(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bbox.Lerp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(tx0, ty0, tz0),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bbox.Lerp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(tx1, ty1, tz1));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7E09EA-81F1-48F9-B95D-0F52A2EB817C}"/>
              </a:ext>
            </a:extLst>
          </p:cNvPr>
          <p:cNvSpPr/>
          <p:nvPr/>
        </p:nvSpPr>
        <p:spPr>
          <a:xfrm>
            <a:off x="3047206" y="4532147"/>
            <a:ext cx="6096000" cy="101566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Initialize common variables for _</a:t>
            </a:r>
            <a:r>
              <a:rPr lang="en-US" altLang="ko-KR" sz="1200" dirty="0" err="1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CreateRadProbeTask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::Run()_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RNG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rng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pointNum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c_probe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new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SHTerms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)];</a:t>
            </a:r>
          </a:p>
          <a:p>
            <a:r>
              <a:rPr lang="en-US" altLang="ko-KR" sz="12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MemoryArena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arena;</a:t>
            </a:r>
          </a:p>
          <a:p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uint32_t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nFound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0,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lastVisibleOffset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0;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79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Radiance Probes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탐색기 경계의 각 후보 표본점의 위치를 계산한 뒤에 표본점이 주어진 카메라 지점에서 간접적으로 보이는지를 확인하고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계수를 계산합니다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71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B931F37-52D3-413C-82AD-BA9181702C35}"/>
              </a:ext>
            </a:extLst>
          </p:cNvPr>
          <p:cNvSpPr/>
          <p:nvPr/>
        </p:nvSpPr>
        <p:spPr>
          <a:xfrm>
            <a:off x="955589" y="2308055"/>
            <a:ext cx="10346328" cy="378565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Compute _</a:t>
            </a:r>
            <a:r>
              <a:rPr lang="en-US" altLang="ko-KR" sz="1200" dirty="0" err="1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i_th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candidate point _p_ in cell's bounding box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dx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RadicalInverse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(i+1, 2);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RadicalInverse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(i+1, 3);</a:t>
            </a:r>
          </a:p>
          <a:p>
            <a:r>
              <a:rPr lang="it-IT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it-IT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it-IT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dz = RadicalInverse(i+1, 5);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Point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p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b.Lerp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(dx,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dz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endParaRPr lang="ko-KR" altLang="en-US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Skip point _p_ if not indirectly visible from camera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(scene-&gt;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IntersectP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surfacePoints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lastVisibleOffset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p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surfacePoints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lastVisibleOffset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1e-4f, 1.f, time)))       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uint32_t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j;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See if point is visible to any element of _</a:t>
            </a:r>
            <a:r>
              <a:rPr lang="en-US" altLang="ko-KR" sz="1200" dirty="0" err="1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surfacePoints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_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(j = 0; j &lt;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surfacePoints.size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 ++j)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(!scene-&gt;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IntersectP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surfacePoints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j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p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surfacePoints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j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1e-4f, 1.f, time)))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lastVisibleOffset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j;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break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(j ==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surfacePoints.size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continue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++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nFound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74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Radiance Probes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altLang="ko-KR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lastVisibleOffset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은 기존 후보 점과 차폐되지 않은 경로를 갖는 마지막 지점의 오프셋으로 다음 후보 </a:t>
            </a:r>
            <a:b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지점의 시야성을 판단할 때 우선 시험합니다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 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이 지점 또한 다음 후보 점과 차폐되지 않은 경로를 갖는 경우가 종종 있으므로 이를 우선 시험하는 것이 계산 속도를 </a:t>
            </a:r>
            <a:r>
              <a:rPr lang="ko-KR" altLang="en-US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상향시킵니다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주어진 탐색기의 가용한 후보 점에 대해 이전에 정의한 다용도 함수를 사용해 해당 점에서 입사 방사 함수의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계수를 계산할 수 있으며 결과를 </a:t>
            </a:r>
            <a:r>
              <a:rPr lang="en-US" altLang="ko-KR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c_in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배열에 누적합니다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마지막으로 탐색기의 최종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계수는 계산한 후보 점의 계수의 평균으로 얻을 수 있습니다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72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84271D-0014-44D6-8DB5-5122BCEE5A8D}"/>
              </a:ext>
            </a:extLst>
          </p:cNvPr>
          <p:cNvSpPr/>
          <p:nvPr/>
        </p:nvSpPr>
        <p:spPr>
          <a:xfrm>
            <a:off x="3755263" y="5237916"/>
            <a:ext cx="4679885" cy="83099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Compute final average value for probe and cleanup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nFound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&gt; 0)</a:t>
            </a:r>
          </a:p>
          <a:p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nn-NO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nn-NO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i = 0; i &lt; SHTerms(lmax); ++i)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c_in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/=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nFound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08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Radiance Probes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altLang="ko-KR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UseRadianceProbes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SurfaceIntegrator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는 </a:t>
            </a:r>
            <a:r>
              <a:rPr lang="en-US" altLang="ko-KR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CreateRadianceProbes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Renderer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가 생성한 방사 탐색기를 텍스처 파일에서 읽어 장면을 조명하는데 사용합니다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 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방사 탐색기로 조명 계산을 극도로 효율 적으로 할 수 있으며 정규격자에 저장된 방사 탐색기의 검색은 단순하므로 대응하는 조명 계산을 실시간 </a:t>
            </a:r>
            <a:r>
              <a:rPr lang="ko-KR" altLang="en-US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랜더링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시스템에서 합리적인 비용으로 처리할 수 있습니다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UseRadianceProbes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생성자는 멤버 변수의 값을 주어진 방사 탐색기 파일에서 읽습니다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73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357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Radiance Probes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altLang="ko-KR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UseRadianceProbes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::Li()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는 다른 </a:t>
            </a:r>
            <a:r>
              <a:rPr lang="en-US" altLang="ko-KR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SurfaceIntegrators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와 유사합니다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탐색기가 간접 조명 만을 포함하면 구현은 정규 </a:t>
            </a:r>
            <a:r>
              <a:rPr lang="ko-KR" altLang="en-US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직접광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계산을 </a:t>
            </a:r>
            <a:r>
              <a:rPr lang="en-US" altLang="ko-KR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UniformSampleAllLights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()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로 처리합니다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74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DD8DA41-D53E-4F3C-A584-1E57EFE6BF15}"/>
              </a:ext>
            </a:extLst>
          </p:cNvPr>
          <p:cNvSpPr/>
          <p:nvPr/>
        </p:nvSpPr>
        <p:spPr>
          <a:xfrm>
            <a:off x="2746922" y="2304240"/>
            <a:ext cx="6696568" cy="323165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UseRadianceProbes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::Li(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Scene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scene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Renderer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renderer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RayDifferential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Intersection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isect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Sample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sample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RNG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rng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MemoryArena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arena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L(0.);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Vector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wo =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ray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Compute emitted light if ray hit an area light source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L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+=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isect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.Le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(wo);</a:t>
            </a:r>
          </a:p>
          <a:p>
            <a:endParaRPr lang="ko-KR" altLang="en-US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Evaluate BSDF at hit point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BSDF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bsdf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isect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.GetBSDF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arena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Point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&amp;p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bsdf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dgShading.p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nn-NO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nn-NO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Normal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&amp;n = bsdf-&gt;dgShading.nn;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Compute reflection for radiance probes integrator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(!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includeDirectInProbes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L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+=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UniformSampleAllLights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scene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renderer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arena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p, n,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wo,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isect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.rayEpsilon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ray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.time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bsdf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sample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rng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lightSampleOffsets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bsdfSampleOffsets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05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Radiance Probes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방사 탐색기를 사용하여 조명 계산을 하기 위한 첫 단계는 지점 주변의 탐색기를 찾아 계수를 삼중선형 </a:t>
            </a:r>
            <a:r>
              <a:rPr lang="ko-KR" altLang="en-US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보간해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검색지점에서 입사 방사 함수에 근사하는 계수를 얻는 것입니다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검색 점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p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의 정수 좌표는 연속 좌표를 </a:t>
            </a:r>
            <a:r>
              <a:rPr lang="ko-KR" altLang="en-US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비연속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픽셀 좌표로 변환할 때 사용한 것과 같은 계산으로 얻을 수 있습니다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marL="284162" lvl="1" indent="0">
              <a:lnSpc>
                <a:spcPct val="100000"/>
              </a:lnSpc>
              <a:buNone/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C_inXYZ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()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다용도 함수는 주어진 </a:t>
            </a:r>
            <a:r>
              <a:rPr lang="ko-KR" altLang="en-US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비연속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좌표를 유효한 범위로 잘라내 배열의 주어진 격자에서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를 </a:t>
            </a:r>
            <a:b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갖는 첫 </a:t>
            </a:r>
            <a:r>
              <a:rPr lang="en-US" altLang="ko-KR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Specturm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에 대한 포인터를 반환합니다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75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821DE97-2931-4559-A6A4-5884969542AA}"/>
              </a:ext>
            </a:extLst>
          </p:cNvPr>
          <p:cNvSpPr/>
          <p:nvPr/>
        </p:nvSpPr>
        <p:spPr>
          <a:xfrm>
            <a:off x="2927746" y="3084694"/>
            <a:ext cx="6334919" cy="138499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Compute probe coordinates and offsets for lookup point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Vector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offset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bbox.Offset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(p);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voxx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offset.x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nProbes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[0]) - 0.5f;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voxy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offset.y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nProbes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[1]) - 0.5f;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voxz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offset.z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nProbes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[2]) - 0.5f;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Floor2Int(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voxx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Floor2Int(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voxy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vz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Floor2Int(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voxz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dx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voxx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voxy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dz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voxz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vz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E81244-65AE-44BC-9495-530FC78CE742}"/>
              </a:ext>
            </a:extLst>
          </p:cNvPr>
          <p:cNvSpPr/>
          <p:nvPr/>
        </p:nvSpPr>
        <p:spPr>
          <a:xfrm>
            <a:off x="2927746" y="5284082"/>
            <a:ext cx="6306345" cy="120032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c_inXYZ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vz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{</a:t>
            </a:r>
          </a:p>
          <a:p>
            <a:r>
              <a:rPr lang="fr-F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fr-FR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vx</a:t>
            </a:r>
            <a:r>
              <a:rPr lang="fr-F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Clamp(</a:t>
            </a:r>
            <a:r>
              <a:rPr lang="fr-FR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vx</a:t>
            </a:r>
            <a:r>
              <a:rPr lang="fr-F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0, nProbes[0]-1);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Clamp(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0,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nProbes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[1]-1);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vz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Clamp(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vz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0,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nProbes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[2]-1);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offset =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+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nProbes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[0] +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vz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nProbes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[0] *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nProbes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[1];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c_in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SHTerms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* offset];}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50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Radiance Probes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지점 주변에서 주어진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8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개의 계수 집합에 대한 포인터에 대해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p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에서 입사 방사를 표현하는 삼중 선형 </a:t>
            </a:r>
            <a:b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ko-KR" altLang="en-US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보간된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계수를 계산하고 이를 임시 </a:t>
            </a:r>
            <a:r>
              <a:rPr lang="en-US" altLang="ko-KR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C_inp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배열에 저장합니다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76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02836C-01AC-4337-AA28-25C764379016}"/>
              </a:ext>
            </a:extLst>
          </p:cNvPr>
          <p:cNvSpPr/>
          <p:nvPr/>
        </p:nvSpPr>
        <p:spPr>
          <a:xfrm>
            <a:off x="2899171" y="2237349"/>
            <a:ext cx="6392069" cy="415498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Get radiance probe coefficients around lookup point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*b000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c_inXYZ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vz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*b100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c_inXYZ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vx+1,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vz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*b010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c_inXYZ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  vy+1,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vz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*b110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c_inXYZ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vx+1, vy+1,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vz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*b001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c_inXYZ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  vz+1);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*b101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c_inXYZ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vx+1,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  vz+1);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*b011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c_inXYZ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  vy+1, vz+1);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*b111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c_inXYZ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vx+1, vy+1, vz+1);</a:t>
            </a:r>
          </a:p>
          <a:p>
            <a:endParaRPr lang="ko-KR" altLang="en-US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Compute incident radiance from radiance probe coefficients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c_inp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arena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.Alloc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&lt;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&gt;(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SHTerms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nn-NO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nn-NO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i = 0; i &lt; SHTerms(lmax); ++i)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Do trilinear interpolation to compute SH coefficients at point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c00 = Lerp(dx, b000[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], b100[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c10 = Lerp(dx, b010[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], b110[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c01 = Lerp(dx, b001[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], b101[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c11 = Lerp(dx, b011[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], b111[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c0 = Lerp(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c00, c10);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c1 = Lerp(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c01, c11);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c_inp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Lerp(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dz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c0, c1);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34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Radiance Probes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계수로 주어진 입사 방사 함수에 대해 이제 음영 되는 점에서 반사된 방사를 계산해야 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Ramamoothi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는 반사 방정식이 신호와 필터의 </a:t>
            </a:r>
            <a:r>
              <a:rPr lang="ko-KR" altLang="en-US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합성곱으로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동등하게 작성될 수 있는 것을 보여주었습니다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이들 둘 다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기저로 표현된다면 </a:t>
            </a:r>
            <a:r>
              <a:rPr lang="ko-KR" altLang="en-US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합성곱은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매우 효율적으로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기저에서 직접 계산할 수 있으며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2D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데카르트 좌표계에서 합성 곱이 </a:t>
            </a:r>
            <a:r>
              <a:rPr lang="ko-KR" altLang="en-US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퓨리에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기저 계수의 곱으로 매우 효율적으로 처리 될 수 있는 것과 비슷합니다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여기서는 표면의 한 면에서 입사 방사 조도 함수를 계산해야 하며 이는 위치와 </a:t>
            </a:r>
            <a:r>
              <a:rPr lang="ko-KR" altLang="en-US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법선의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함수로 다음과 </a:t>
            </a:r>
            <a:b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같습니다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77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805CA8-E1BA-484D-9C58-7318049397D3}"/>
                  </a:ext>
                </a:extLst>
              </p:cNvPr>
              <p:cNvSpPr txBox="1"/>
              <p:nvPr/>
            </p:nvSpPr>
            <p:spPr>
              <a:xfrm>
                <a:off x="710879" y="4467225"/>
                <a:ext cx="10768654" cy="10621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m:rPr>
                                      <m:brk m:alnAt="23"/>
                                    </m:r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sz="2800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805CA8-E1BA-484D-9C58-731804939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79" y="4467225"/>
                <a:ext cx="10768654" cy="10621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15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Radiance Probes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Ramamoothi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는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BSDF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가 </a:t>
                </a:r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의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1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차원 함수로 </a:t>
                </a:r>
                <a:r>
                  <a:rPr lang="ko-KR" altLang="en-US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재매개변수화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될 때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BSDF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와 입사 방사 함수의 </a:t>
                </a:r>
                <a:r>
                  <a:rPr lang="ko-KR" altLang="en-US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합성곱에서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계수는 특히 단순한 형태를 갖는 것을 보여줬습니다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주어진 방향의 함수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𝑓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𝑤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와 원형 대칭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1D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함수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𝑔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ko-KR" alt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 대응하는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계수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SupPr>
                      <m:e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𝑓</m:t>
                        </m:r>
                      </m:e>
                      <m:sub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𝑙</m:t>
                        </m:r>
                      </m:sub>
                      <m:sup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과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SupPr>
                      <m:e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𝑔</m:t>
                        </m:r>
                      </m:e>
                      <m:sub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𝑙</m:t>
                        </m:r>
                      </m:sub>
                      <m:sup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 있다면 이들의 </a:t>
                </a:r>
                <a:r>
                  <a:rPr lang="ko-KR" altLang="en-US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합성곱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𝑓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∗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𝑔</m:t>
                    </m:r>
                  </m:oMath>
                </a14:m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의 결과 함수에서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계수를 직접 계산하는 것이 가능합니다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방사 조도를 계산할 때 </a:t>
                </a:r>
                <a:r>
                  <a:rPr lang="ko-KR" altLang="en-US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재매개변수화는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필요하지 않으며 이는 필터 함수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𝑔</m:t>
                    </m:r>
                    <m:d>
                      <m:d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dPr>
                      <m:e>
                        <m:r>
                          <a:rPr lang="ko-KR" alt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</m:t>
                    </m:r>
                    <m:func>
                      <m:funcPr>
                        <m:ctrlP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ko-K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ko-K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r>
                              <a:rPr lang="ko-KR" alt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가 이미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1D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이기 때문입니다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 t="-16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78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805CA8-E1BA-484D-9C58-7318049397D3}"/>
                  </a:ext>
                </a:extLst>
              </p:cNvPr>
              <p:cNvSpPr txBox="1"/>
              <p:nvPr/>
            </p:nvSpPr>
            <p:spPr>
              <a:xfrm>
                <a:off x="4507079" y="3343275"/>
                <a:ext cx="3078792" cy="450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∧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bSupPr>
                        <m:e>
                          <m:r>
                            <a:rPr lang="en-US" altLang="ko-KR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𝑙</m:t>
                          </m:r>
                        </m:sub>
                        <m:sup>
                          <m:r>
                            <a:rPr lang="en-US" altLang="ko-KR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𝑚</m:t>
                          </m:r>
                        </m:sup>
                      </m:sSubSup>
                      <m:sSubSup>
                        <m:sSubSupPr>
                          <m:ctrlPr>
                            <a:rPr lang="en-US" altLang="ko-KR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bSupPr>
                        <m:e>
                          <m:r>
                            <a:rPr lang="en-US" altLang="ko-KR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𝑙</m:t>
                          </m:r>
                        </m:sub>
                        <m:sup>
                          <m:r>
                            <a:rPr lang="en-US" altLang="ko-K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ko-KR" altLang="en-US" sz="2800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805CA8-E1BA-484D-9C58-731804939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079" y="3343275"/>
                <a:ext cx="3078792" cy="4506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02CF259C-9848-41BF-84DD-A8A26DFE9463}"/>
                  </a:ext>
                </a:extLst>
              </p:cNvPr>
              <p:cNvSpPr/>
              <p:nvPr/>
            </p:nvSpPr>
            <p:spPr>
              <a:xfrm>
                <a:off x="4993782" y="3958319"/>
                <a:ext cx="2202847" cy="13653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∧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ko-KR" alt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02CF259C-9848-41BF-84DD-A8A26DFE94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782" y="3958319"/>
                <a:ext cx="2202847" cy="13653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291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Radiance Probes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SHConvolveCosTheta()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함수는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ko-K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ko-K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r>
                              <a:rPr lang="ko-KR" alt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함수에 대한 합성 곱을 구현했으며 입사 방사의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계수에서 입사 방사 조도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계수를 계산합니다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결과 방사 조도 함수는 표면 법선 방향의 함수입니다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투영된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ko-K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ko-K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r>
                              <a:rPr lang="ko-KR" alt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함수의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계수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Sup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𝑔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𝑙</m:t>
                        </m:r>
                      </m:sub>
                      <m:sup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은 닫힌 형태로 계산할 수 있습니다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계산 효율을 위해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을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17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까지 사전 계산합니다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이는 실제로 필요한 것 보다 훨씬 많은 항으로 </a:t>
                </a:r>
                <a:r>
                  <a:rPr lang="en-US" altLang="ko-KR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Ramamoothi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는 단지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altLang="ko-K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까지의 대역으로 방사 조도를 매우 적은 오류로 표현할  수 있다는 것을 보여 줬습니다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 t="-1603" r="-13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79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2D0B87E-8630-403C-ACDE-539A7D01B88A}"/>
                  </a:ext>
                </a:extLst>
              </p:cNvPr>
              <p:cNvSpPr/>
              <p:nvPr/>
            </p:nvSpPr>
            <p:spPr>
              <a:xfrm>
                <a:off x="3723338" y="2253734"/>
                <a:ext cx="4743735" cy="13129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ko-K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altLang="ko-KR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ko-KR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2D0B87E-8630-403C-ACDE-539A7D01B8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338" y="2253734"/>
                <a:ext cx="4743735" cy="1312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72E463AB-A11C-48F3-BFCA-F7711B32C309}"/>
              </a:ext>
            </a:extLst>
          </p:cNvPr>
          <p:cNvSpPr/>
          <p:nvPr/>
        </p:nvSpPr>
        <p:spPr>
          <a:xfrm>
            <a:off x="3047205" y="3750879"/>
            <a:ext cx="6096000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Convolve incident radiance to compute irradiance function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arena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.Alloc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&lt;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&gt;(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SHTerms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SHConvolveCosTheta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c_inp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57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일반적으로 주어진 일부 함수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𝑓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와 선택된 영역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𝐷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에서 정의한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𝑁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기저 함수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𝐵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이용해서 함수를 표현하는 계수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𝐶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 계산합니다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근사 된 함수는 기저 함수의 가중합으로 얻을 수 있습니다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𝐶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 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의 집합이 </a:t>
                </a:r>
                <a:r>
                  <a:rPr lang="ko-KR" altLang="en-US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원함수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𝑓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와 근사함수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ko-KR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간의 차이를 최소화 하도록 하려면 기저의 </a:t>
                </a:r>
                <a:r>
                  <a:rPr lang="ko-KR" altLang="en-US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쌍대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(dual)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인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 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𝑥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와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함께 적분하면 됩니다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 t="-1973" r="-4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606607" y="4912036"/>
            <a:ext cx="2065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ko-KR" alt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8D7274-6203-47E3-9729-EB1728EBFAA4}"/>
                  </a:ext>
                </a:extLst>
              </p:cNvPr>
              <p:cNvSpPr txBox="1"/>
              <p:nvPr/>
            </p:nvSpPr>
            <p:spPr>
              <a:xfrm>
                <a:off x="4619192" y="2576712"/>
                <a:ext cx="2952027" cy="1211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ko-KR" alt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2800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8D7274-6203-47E3-9729-EB1728EBF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192" y="2576712"/>
                <a:ext cx="2952027" cy="12115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5FA9F2-770E-492F-857B-D8CFAA149E2D}"/>
                  </a:ext>
                </a:extLst>
              </p:cNvPr>
              <p:cNvSpPr txBox="1"/>
              <p:nvPr/>
            </p:nvSpPr>
            <p:spPr>
              <a:xfrm>
                <a:off x="4377779" y="4978038"/>
                <a:ext cx="3434851" cy="1004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acc>
                            <m:accPr>
                              <m:chr m:val="̃"/>
                              <m:ctrlPr>
                                <a:rPr lang="en-US" altLang="ko-KR" sz="28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ko-KR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ko-KR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ko-KR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 </m:t>
                          </m:r>
                          <m:d>
                            <m:dPr>
                              <m:ctrlPr>
                                <a:rPr lang="en-US" altLang="ko-K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ko-KR" altLang="en-US" sz="2800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5FA9F2-770E-492F-857B-D8CFAA149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779" y="4978038"/>
                <a:ext cx="3434851" cy="10042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267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Radiance Probes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80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8DCB20F-3D69-4BEA-96E1-163368B499CA}"/>
              </a:ext>
            </a:extLst>
          </p:cNvPr>
          <p:cNvSpPr/>
          <p:nvPr/>
        </p:nvSpPr>
        <p:spPr>
          <a:xfrm>
            <a:off x="3009105" y="1476005"/>
            <a:ext cx="6172201" cy="267765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SHConvolveCosTheta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c_in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    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c_out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static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c_costheta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[18] = { 0.8862268925, 1.0233267546,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0.4954159260, 0.0000000000, -0.1107783690, 0.0000000000,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0.0499271341, 0.0000000000, -0.0285469331, 0.0000000000,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0.0185080823, 0.0000000000, -0.0129818395, 0.0000000000,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0.0096125342, 0.0000000000, -0.0074057109, 0.0000000000 };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l = 0; l &lt;=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 ++l)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m = -l; m &lt;= l; ++m)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o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SHIndex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m);</a:t>
            </a:r>
          </a:p>
          <a:p>
            <a:r>
              <a:rPr lang="it-IT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r>
              <a:rPr lang="it-IT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it-IT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(l &lt; 18) </a:t>
            </a:r>
            <a:r>
              <a:rPr lang="it-IT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c_out</a:t>
            </a:r>
            <a:r>
              <a:rPr lang="it-IT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[o] </a:t>
            </a:r>
            <a:r>
              <a:rPr lang="it-IT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it-IT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lambda(l) </a:t>
            </a:r>
            <a:r>
              <a:rPr lang="it-IT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it-IT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it-IT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c_in</a:t>
            </a:r>
            <a:r>
              <a:rPr lang="it-IT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[o] </a:t>
            </a:r>
            <a:r>
              <a:rPr lang="it-IT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it-IT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c_costheta[l];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else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c_out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[o]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0.f;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81CF5A0-6D0F-44AD-87AC-84A7D128CD3B}"/>
              </a:ext>
            </a:extLst>
          </p:cNvPr>
          <p:cNvSpPr/>
          <p:nvPr/>
        </p:nvSpPr>
        <p:spPr>
          <a:xfrm>
            <a:off x="3965970" y="4309614"/>
            <a:ext cx="4258470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static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inline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lambda(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sqrtf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((4.f * </a:t>
            </a:r>
            <a:r>
              <a:rPr lang="en-US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M_PI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/ (2.f *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+ 1.));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8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Radiance Probes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이제 방사 조도 함수의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계수 </a:t>
                </a:r>
                <a:r>
                  <a:rPr lang="en-US" altLang="ko-KR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c_E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 갖고 있으므로 법선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n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 대한 방사 조도 함수의 값을 계산해야 합니다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확산 반사도 </a:t>
                </a:r>
                <a14:m>
                  <m:oMath xmlns:m="http://schemas.openxmlformats.org/officeDocument/2006/math">
                    <m:r>
                      <a:rPr lang="ko-KR" altLang="en-US" sz="2000" i="1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𝜌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와 재구성된 방사 조도의 곱은 방출 방사에 대한 최종 기여를 제공합니다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 t="-16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81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8F016B-E9E8-4B8C-B625-FD012B558EEF}"/>
              </a:ext>
            </a:extLst>
          </p:cNvPr>
          <p:cNvSpPr/>
          <p:nvPr/>
        </p:nvSpPr>
        <p:spPr>
          <a:xfrm>
            <a:off x="2251471" y="2255156"/>
            <a:ext cx="7687469" cy="181588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Evaluate irradiance function and accumulate reflection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rho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bsdf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-&gt;rho(wo, </a:t>
            </a:r>
            <a:r>
              <a:rPr lang="en-US" altLang="ko-KR" sz="14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>
                <a:solidFill>
                  <a:srgbClr val="2F4F4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BSDF_ALL_REFLECTION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Ylm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4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ALLOCA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SHTerms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SHEvaluate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Vector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Faceforward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(n, wo)),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Ylm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E = 0.f;</a:t>
            </a:r>
          </a:p>
          <a:p>
            <a:r>
              <a:rPr lang="nn-NO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nn-NO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nn-NO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nn-NO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nn-NO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i = 0; i &lt; SHTerms(lmax); ++i)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E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+=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Ylm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L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+=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rho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INV_PI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E.Clamp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1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Precomputed Diffuse Transfer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82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427EAA-A1F5-4547-BD83-8B0BFEACF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671" y="1810016"/>
            <a:ext cx="7917070" cy="394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2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Precomputed Diffuse Transfer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사전 계산한 방사 전송은 일반적으로 물체가 어떻게 빛을 반사하고 그림자를 드리우는지를 주어진 </a:t>
            </a:r>
            <a:b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임의의 </a:t>
            </a:r>
            <a:r>
              <a:rPr lang="ko-KR" altLang="en-US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입사광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분포에 대해 미리 계산하는 것입니다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예를 들어 정적 기하 구조 모델인 나무에 대해 나무의 외부에서 나무의 내부 잎에 얼마나 많은 빛이 도달할지의 표현을 조명의 함수로 저장하는 것입니다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이상적으로 이 표현은 빛이 겪는 모든 그림자와 내부 변수 효과를 기록할 것입니다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PRT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기술은 다양한 변화가 개발됐습니다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각 기술은 다른 단순화 가정을 갖고 차례로 처리하는 조명효과에 다른 제한을 둡니다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일반적으로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PRT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기술은 방향적으로 변화하는 입사 방사 함수의 어떤 표현이 장면의 </a:t>
            </a:r>
            <a:r>
              <a:rPr lang="ko-KR" altLang="en-US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음영되는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각 물체에 가용하다는 것을 가정합니다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이 조명 정보는 일반적으로 일정 기저에서 표현되며 여기서는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를 사용합니다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83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157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Precomputed Diffuse Transfer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입사 조명 정보는 하나 이상의 원천에서 나옵니다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 </a:t>
            </a:r>
          </a:p>
          <a:p>
            <a:pPr marL="965200" lvl="2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단일 무한 영역 광원</a:t>
            </a:r>
            <a:r>
              <a:rPr lang="en-US" altLang="ko-KR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</a:p>
          <a:p>
            <a:pPr marL="965200" lvl="2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방사 탐색기의 집합</a:t>
            </a:r>
            <a:r>
              <a:rPr lang="en-US" altLang="ko-KR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</a:p>
          <a:p>
            <a:pPr marL="965200" lvl="2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물체의 중점을 원점으로 동적인 장면을 </a:t>
            </a:r>
            <a:r>
              <a:rPr lang="ko-KR" altLang="en-US" sz="16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렌더한</a:t>
            </a:r>
            <a:r>
              <a:rPr lang="ko-KR" altLang="en-US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환경 큐브 맵</a:t>
            </a:r>
            <a:endParaRPr lang="en-US" altLang="ko-KR" sz="16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복합적인 방식 또한 가능합니다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단일 무한 영역 광원이 전체 장면을 조명하는데 사용될 수 있지만 </a:t>
            </a:r>
            <a:r>
              <a:rPr lang="ko-KR" altLang="en-US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음영되는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각 물체에 대해 계산되는 주문 제작한 입사 방사 함수를 무한 광원 입사 방사 함수에서의 조명을 주변 물체가 차폐하는 걸 고려하도록 변경해 계산할 수 도 있습니다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DiffusePRTIntegrator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는 가장 단순한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PRT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방식 중 하나를 구현하였습니다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이는 확산 표면에 제한되며 어떻게 기하 모델이 임의의 입사 조명을 확산적으로 반사하는지 자기 그림자를 고려해서 부호화 하는 것에 기반을 뒀습니다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84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30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Precomputed Diffuse Transfer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 방식은 극도로 효율적이며 렌더링 과정에서 산란 방정식의 근사를 계산하는 아주 적은 양의 계산만을 필요로 합니다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확산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PRT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는 산란 방정식에서 몇 개의 간략화에 기반을 둡니다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확산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PRT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에서 확산 방사가 가정되므로 산란 방사는 방향에 대해 변하지 않고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BSDF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는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ko-KR" alt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ko-KR" alt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인 상수여서 적분 밖으로 이동이 가능합니다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 t="-1603" r="-4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85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E6A4FA-E3AA-4CF9-876E-0407B40866CF}"/>
                  </a:ext>
                </a:extLst>
              </p:cNvPr>
              <p:cNvSpPr txBox="1"/>
              <p:nvPr/>
            </p:nvSpPr>
            <p:spPr>
              <a:xfrm>
                <a:off x="2401855" y="2839369"/>
                <a:ext cx="7386701" cy="10065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8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E6A4FA-E3AA-4CF9-876E-0407B4086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855" y="2839369"/>
                <a:ext cx="7386701" cy="1006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4C480A-E594-47B4-9C66-714DA60E98B4}"/>
                  </a:ext>
                </a:extLst>
              </p:cNvPr>
              <p:cNvSpPr txBox="1"/>
              <p:nvPr/>
            </p:nvSpPr>
            <p:spPr>
              <a:xfrm>
                <a:off x="3174149" y="4734216"/>
                <a:ext cx="5842112" cy="10065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8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4C480A-E594-47B4-9C66-714DA60E9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149" y="4734216"/>
                <a:ext cx="5842112" cy="1006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703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Precomputed Diffuse Transfer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무한히 먼 광원을 가정하면 </a:t>
                </a:r>
                <a:r>
                  <a:rPr lang="ko-KR" altLang="en-US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피적분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함수는 점 사이의 차폐를 무시하는 방향에 대해 변화하는 입사 </a:t>
                </a:r>
                <a:r>
                  <a:rPr lang="ko-KR" altLang="en-US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방사항</a:t>
                </a:r>
                <a:b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𝐿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𝑒𝑛𝑣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𝑤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와 빛의 시야성과 코사인 인자로 표현되는 전송 함수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T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의 곱으로 설명할 수 있습니다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여기서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는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시야항으로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p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에서 광선이 방향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w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로 차폐되지 않으면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1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차폐되면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0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을 반환합니다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전송함수는 순수하게 </a:t>
                </a:r>
                <a:r>
                  <a:rPr lang="ko-KR" altLang="en-US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렌더링되는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모델의 기하구조에 의존하므로 실제 조명 환경과 독립적으로 계산할 수 있습니다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더욱이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𝑒𝑛𝑣</m:t>
                        </m:r>
                      </m:sub>
                    </m:sSub>
                    <m:d>
                      <m:dPr>
                        <m:ctrlP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항은 온전히 렌더링 시간의 입사 조명 환경에만 의존합니다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 t="-1603" r="-13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86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4C480A-E594-47B4-9C66-714DA60E98B4}"/>
                  </a:ext>
                </a:extLst>
              </p:cNvPr>
              <p:cNvSpPr txBox="1"/>
              <p:nvPr/>
            </p:nvSpPr>
            <p:spPr>
              <a:xfrm>
                <a:off x="3031579" y="2229913"/>
                <a:ext cx="6127254" cy="10065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𝑒𝑛𝑣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8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4C480A-E594-47B4-9C66-714DA60E9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579" y="2229913"/>
                <a:ext cx="6127254" cy="1006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6B2EB1B4-BC8D-4C20-A468-8CB2C1ED5CC2}"/>
                  </a:ext>
                </a:extLst>
              </p:cNvPr>
              <p:cNvSpPr/>
              <p:nvPr/>
            </p:nvSpPr>
            <p:spPr>
              <a:xfrm>
                <a:off x="3857061" y="3495363"/>
                <a:ext cx="44762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altLang="ko-KR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6B2EB1B4-BC8D-4C20-A468-8CB2C1ED5C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061" y="3495363"/>
                <a:ext cx="447628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661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Precomputed Diffuse Transfer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 lnSpcReduction="10000"/>
          </a:bodyPr>
          <a:lstStyle/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입사 방사 함수와 전송 함수가 둘 다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계수로 표현되면 방정식의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적분은 단순히 각 기저 함수 계수의 곱을 합해 계산할 수 있습니다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이 방정식을 실시간 렌더링에 적용하기 위해 일반적으로 전송함수의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계수를 오프라인과정에서 미리 계산하는 것이 필요합니다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이는 일반적으로 </a:t>
            </a:r>
            <a:r>
              <a:rPr lang="ko-KR" altLang="en-US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폴리곤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모델의 정점에서 계산되거나 모델 </a:t>
            </a:r>
            <a:r>
              <a:rPr lang="ko-KR" altLang="en-US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텍스쳐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ko-KR" altLang="en-US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맵에서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계산됩니다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수행시간에 전송함수의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계수를 검색하고 입사 방사 함수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계수도 검색하여 방정식의 효율적인 계산이 이뤄집니다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다만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여기서의 구현은 전송 함수 계수를 각 점에서 즉시 계산하므로 이 적분기를 사용할 때 효율성의 이득을 얻을 수 없습니다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다만 표현을 단순하게 해줍니다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87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4C480A-E594-47B4-9C66-714DA60E98B4}"/>
                  </a:ext>
                </a:extLst>
              </p:cNvPr>
              <p:cNvSpPr txBox="1"/>
              <p:nvPr/>
            </p:nvSpPr>
            <p:spPr>
              <a:xfrm>
                <a:off x="3761362" y="2007491"/>
                <a:ext cx="4667688" cy="12206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sz="28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4C480A-E594-47B4-9C66-714DA60E9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362" y="2007491"/>
                <a:ext cx="4667688" cy="12206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563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Precomputed Diffuse Transfer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altLang="ko-KR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DiffusePRTIntegrator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의 생성자는 조명 계산에 사용하는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대역의 수와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계수를 계산하는 </a:t>
            </a:r>
            <a:r>
              <a:rPr lang="ko-KR" altLang="en-US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몬테카를로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루틴에서 사용하는 표본 수를 인자로 받습니다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계수의 한 집합은 모든 물체의 입사 방사 함수에 사용되며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Preprocess()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에서 초기화 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88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C3ED99-9792-4580-93B6-DE066FAFB186}"/>
              </a:ext>
            </a:extLst>
          </p:cNvPr>
          <p:cNvSpPr/>
          <p:nvPr/>
        </p:nvSpPr>
        <p:spPr>
          <a:xfrm>
            <a:off x="3899425" y="2245493"/>
            <a:ext cx="4391561" cy="101566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DiffusePRTIntegrator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::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DiffusePRTIntegrator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: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nSamples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(RoundUpPow2(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c_in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new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SHTerms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)];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EBD9E8-95F2-440F-8CAF-DD4DF264C6F3}"/>
              </a:ext>
            </a:extLst>
          </p:cNvPr>
          <p:cNvSpPr/>
          <p:nvPr/>
        </p:nvSpPr>
        <p:spPr>
          <a:xfrm>
            <a:off x="3047205" y="4058848"/>
            <a:ext cx="6129746" cy="175432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DiffusePRTIntegrator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::Preprocess(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Scene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scene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Camera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camera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Renderer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renderer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BBox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bbox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scene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WorldBound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Point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p = .5f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bbox.pMin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+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.5f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bbox.pMax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RNG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rng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MemoryArena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arena;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SHProjectIncidentDirectRadiance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(p, 0.f,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camera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shutterOpen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arena,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                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scene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false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rng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c_in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14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Precomputed Diffuse Transfer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장면에서 빛으로부터의 입사 방사에 대한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계수는 장면의 경계 상자 중간에 있는 단일 점에서 계산되며 광원과 해당지점 사이의 차폐를 무시합니다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Li()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메소드는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BSDF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를 계산합니다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전송 함수의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계산은 다른 구현들이 이를 사용해서 모델의 정점이나 다른 </a:t>
            </a:r>
            <a:r>
              <a:rPr lang="ko-KR" altLang="en-US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표본화율로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미리 계산할거라는 기대 하에 다용도 함수로 캡슐화 했습니다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여기서 계수는 광선의 교차점에서 계산됩니다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89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5B6B26-B977-4002-9E1D-EBA1806613C9}"/>
              </a:ext>
            </a:extLst>
          </p:cNvPr>
          <p:cNvSpPr/>
          <p:nvPr/>
        </p:nvSpPr>
        <p:spPr>
          <a:xfrm>
            <a:off x="2750247" y="3595914"/>
            <a:ext cx="6689918" cy="249299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it-IT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it-IT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it-IT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DiffusePRTIntegrator</a:t>
            </a:r>
            <a:r>
              <a:rPr lang="it-IT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::Li(</a:t>
            </a:r>
            <a:r>
              <a:rPr lang="it-IT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it-IT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it-IT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Scene</a:t>
            </a:r>
            <a:r>
              <a:rPr lang="it-IT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it-IT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scene</a:t>
            </a:r>
            <a:r>
              <a:rPr lang="it-IT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it-IT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it-IT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it-IT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Renderer</a:t>
            </a:r>
            <a:r>
              <a:rPr lang="it-IT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RayDifferential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Intersection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isect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Sample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sample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RNG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rng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MemoryArena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arena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L = 0.f;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Vector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wo =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ray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Compute emitted light if ray hit an area light source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L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+=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isect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.Le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(wo);</a:t>
            </a:r>
          </a:p>
          <a:p>
            <a:endParaRPr lang="ko-KR" altLang="en-US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Evaluate BSDF at hit point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endParaRPr lang="ko-KR" altLang="en-US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Project diffuse transfer function at point to SH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Compute integral of product of incident radiance and transfer function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45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여기서 기저함수의 </a:t>
                </a:r>
                <a:r>
                  <a:rPr lang="ko-KR" altLang="en-US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쌍대는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다음을 만족하는 함수입니다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여기서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는 </a:t>
                </a:r>
                <a:r>
                  <a:rPr lang="ko-KR" altLang="en-US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크로네커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델타 함수로 다음과 같습니다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 t="-19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606607" y="4912036"/>
            <a:ext cx="2065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ko-KR" alt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5FA9F2-770E-492F-857B-D8CFAA149E2D}"/>
                  </a:ext>
                </a:extLst>
              </p:cNvPr>
              <p:cNvSpPr txBox="1"/>
              <p:nvPr/>
            </p:nvSpPr>
            <p:spPr>
              <a:xfrm>
                <a:off x="4250278" y="2045367"/>
                <a:ext cx="3689856" cy="1004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acc>
                            <m:accPr>
                              <m:chr m:val="̃"/>
                              <m:ctrlPr>
                                <a:rPr lang="en-US" altLang="ko-KR" sz="28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ko-KR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ko-KR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ko-KR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 </m:t>
                          </m:r>
                          <m:d>
                            <m:dPr>
                              <m:ctrlPr>
                                <a:rPr lang="en-US" altLang="ko-K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𝑑𝑥</m:t>
                          </m:r>
                        </m:e>
                      </m:nary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ko-KR" altLang="en-US" sz="2800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5FA9F2-770E-492F-857B-D8CFAA149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278" y="2045367"/>
                <a:ext cx="3689856" cy="10042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228C6C13-8838-454C-88F2-26EA92C1F8A4}"/>
                  </a:ext>
                </a:extLst>
              </p:cNvPr>
              <p:cNvSpPr/>
              <p:nvPr/>
            </p:nvSpPr>
            <p:spPr>
              <a:xfrm>
                <a:off x="4359602" y="3927161"/>
                <a:ext cx="3471207" cy="1053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1               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0    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228C6C13-8838-454C-88F2-26EA92C1F8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602" y="3927161"/>
                <a:ext cx="3471207" cy="10534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986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Precomputed Diffuse Transfer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 lnSpcReduction="10000"/>
          </a:bodyPr>
          <a:lstStyle/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주어진 점에서 전송함수의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계수를 계산하는 것은 </a:t>
            </a:r>
            <a:r>
              <a:rPr lang="ko-KR" altLang="en-US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몬테카를로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적분으로 쉽게 처리할 수 있으며 다른 함수를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기저로 투영하는 것과 비슷한 방식입니다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투영 적분의 </a:t>
            </a:r>
            <a:r>
              <a:rPr lang="ko-KR" altLang="en-US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몬테카를로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예측은 구의 균일 표본화에 기반을 둡니다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여기서 구현은 투과 되는 표면을 표본화 된 방향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w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와 법선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n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이 같은 반구에 있는지 확인하여 무시합니다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더 일반적인 구현은 표면이 투과일 경우 이런 확인을 수행하지 않습니다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시야성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함수가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0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이 아니면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함수는 표본화 된 방향에 대해 계산되고 계수는 </a:t>
            </a:r>
            <a:r>
              <a:rPr lang="ko-KR" altLang="en-US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몬테카를로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예측기를 사용해 갱신됩니다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90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B4D76AA-6C92-413E-875F-750595FB30C8}"/>
              </a:ext>
            </a:extLst>
          </p:cNvPr>
          <p:cNvSpPr/>
          <p:nvPr/>
        </p:nvSpPr>
        <p:spPr>
          <a:xfrm>
            <a:off x="3104871" y="1447801"/>
            <a:ext cx="5980670" cy="193899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Evaluate BSDF at hit point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BSDF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bsdf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isect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.GetBSDF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arena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Point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&amp;p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bsdf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dgShading.p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nn-NO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nn-NO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Normal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&amp;n = bsdf-&gt;dgShading.nn;</a:t>
            </a:r>
          </a:p>
          <a:p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Compute reflected radiance using diffuse PRT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endParaRPr lang="ko-KR" altLang="en-US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Project diffuse transfer function at point to SH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c_transfer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arena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.Alloc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&lt;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&gt;(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SHTerms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SHComputeDiffuseTransfer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(p,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Faceforward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(n, wo),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isect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.rayEpsilon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         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scene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rng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nSamples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c_transfer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18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Precomputed Diffuse Transfer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많은 애플리케이션에서 적절한 이 함수의 효율적인 구현 방식은 표본화 된 방향의 배열과 함께 각 방향의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기저의 값을 계산하는 것으로 이 함수가 호출될 때 매번 </a:t>
            </a:r>
            <a:r>
              <a:rPr lang="en-US" altLang="ko-KR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UniformSampleSphere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()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와 </a:t>
            </a:r>
            <a:r>
              <a:rPr lang="en-US" altLang="ko-KR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SHEvaluate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()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를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호출하지 않고 이 값을 재사용하는 것입니다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91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BA11F8-74D4-4EF6-96FD-DEE0992F9323}"/>
              </a:ext>
            </a:extLst>
          </p:cNvPr>
          <p:cNvSpPr/>
          <p:nvPr/>
        </p:nvSpPr>
        <p:spPr>
          <a:xfrm>
            <a:off x="2495271" y="1392745"/>
            <a:ext cx="7199870" cy="397031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SHComputeDiffuseTransfer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Point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Normal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rayEpsilon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Scene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scene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RNG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rng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nSamples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c_transfer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nn-NO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nn-NO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i = 0; i &lt; SHTerms(</a:t>
            </a:r>
            <a:r>
              <a:rPr lang="nn-NO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 ++i)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c_transfer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0.f;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uint32_t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scramble[2] = {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rng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.RandomUInt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(),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rng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.RandomUInt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 };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Ylm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ALLOCA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SHTerms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nn-NO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nn-NO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i = 0; i &lt; </a:t>
            </a:r>
            <a:r>
              <a:rPr lang="nn-NO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nSamples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 ++i)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Sample _</a:t>
            </a:r>
            <a:r>
              <a:rPr lang="en-US" altLang="ko-KR" sz="1200" dirty="0" err="1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i_th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direction and compute estimate for transfer coefficients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u[2];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Sample02(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scramble, u);</a:t>
            </a:r>
          </a:p>
          <a:p>
            <a:r>
              <a:rPr lang="es-E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s-E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Vector</a:t>
            </a:r>
            <a:r>
              <a:rPr lang="es-E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w = UniformSampleSphere(u[0], u[1]);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pdf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UniformSpherePdf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(Dot(w,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&gt; 0.f &amp;&amp; !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scene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IntersectP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w,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rayEpsilon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)))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Accumulate contribution of direction $\w{}$ to transfer coefficients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SHEvaluate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(w,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Ylm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j = 0; j &lt;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SHTerms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 ++j)</a:t>
            </a:r>
          </a:p>
          <a:p>
            <a:r>
              <a:rPr lang="pt-B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</a:t>
            </a:r>
            <a:r>
              <a:rPr lang="pt-BR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c_transfer</a:t>
            </a:r>
            <a:r>
              <a:rPr lang="pt-B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[j] </a:t>
            </a:r>
            <a:r>
              <a:rPr lang="pt-BR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+=</a:t>
            </a:r>
            <a:r>
              <a:rPr lang="pt-B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(Ylm[j] * AbsDot(w, </a:t>
            </a:r>
            <a:r>
              <a:rPr lang="pt-BR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</a:t>
            </a:r>
            <a:r>
              <a:rPr lang="pt-B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 / (pdf * </a:t>
            </a:r>
            <a:r>
              <a:rPr lang="pt-BR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nSamples</a:t>
            </a:r>
            <a:r>
              <a:rPr lang="pt-B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41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Precomputed Diffuse Transfer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최종 코드 조각은 실제 음영 계산을 구현하며 전송함수와 입사 방사 함수의 적분을 계산한 다음 표면의 확산 반사도로 크기 조절합니다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92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72B117-188B-4E08-8115-37B2B2B9C287}"/>
              </a:ext>
            </a:extLst>
          </p:cNvPr>
          <p:cNvSpPr/>
          <p:nvPr/>
        </p:nvSpPr>
        <p:spPr>
          <a:xfrm>
            <a:off x="2919519" y="2217173"/>
            <a:ext cx="6351373" cy="120032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Compute integral of product of incident radiance and transfer function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bsdf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-&gt;rho(wo,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rng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2F4F4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BSDF_ALL_REFLECTION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INV_PI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Lo = 0.f;</a:t>
            </a:r>
          </a:p>
          <a:p>
            <a:r>
              <a:rPr lang="nn-NO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nn-NO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i = 0; i &lt; SHTerms(lmax); ++i)</a:t>
            </a:r>
          </a:p>
          <a:p>
            <a:r>
              <a:rPr lang="it-IT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Lo </a:t>
            </a:r>
            <a:r>
              <a:rPr lang="it-IT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+=</a:t>
            </a:r>
            <a:r>
              <a:rPr lang="it-IT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c_in[i] </a:t>
            </a:r>
            <a:r>
              <a:rPr lang="it-IT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it-IT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c_transfer[i];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L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+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Lo.Clamp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20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Precomputed Glossy Transfer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93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0BA87F-8CAC-4EA6-AB65-E8168D38C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550" y="1476005"/>
            <a:ext cx="5017311" cy="495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7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Precomputed Glossy Transfer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확산 반사 제약은 확산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PRT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방식에 부과된 중요한 제약입니다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가장 흥미로운 표면은 방향적으로 변화하는 반사의 형태를 보여줍니다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여기서는 </a:t>
            </a:r>
            <a:r>
              <a:rPr lang="ko-KR" altLang="en-US" sz="2000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램버트보다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일반적인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BSDF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를 지원하는 더 복잡한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PRT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방식을 살펴봅니다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일반적인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BSDF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를 지원하는 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PRT </a:t>
            </a:r>
            <a:r>
              <a:rPr lang="ko-KR" altLang="en-US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알고리즘은 입사방사를 표현하는 계수를 한 지점의 산란 방사를 표현하는 계수로 변환하는데 세단계를 거칩니다</a:t>
            </a:r>
            <a:r>
              <a:rPr lang="en-US" altLang="ko-KR" sz="20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marL="965200" lvl="2" indent="-457200">
              <a:lnSpc>
                <a:spcPct val="100000"/>
              </a:lnSpc>
              <a:buFont typeface="+mj-lt"/>
              <a:buAutoNum type="arabicPeriod"/>
            </a:pPr>
            <a:endParaRPr lang="en-US" altLang="ko-KR" sz="16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marL="965200" lvl="2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전송행렬 </a:t>
            </a:r>
            <a:r>
              <a:rPr lang="en-US" altLang="ko-KR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T</a:t>
            </a:r>
            <a:r>
              <a:rPr lang="ko-KR" altLang="en-US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로</a:t>
            </a:r>
            <a:r>
              <a:rPr lang="en-US" altLang="ko-KR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ko-KR" altLang="en-US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물체로 도달한 입사 방사함수를 특정 음영지점의 입사 방사함수로 변환하며 물체의 기하구조로 인한 그림자를 처리합니다</a:t>
            </a:r>
            <a:r>
              <a:rPr lang="en-US" altLang="ko-KR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marL="965200" lvl="2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회전 행렬 </a:t>
            </a:r>
            <a:r>
              <a:rPr lang="en-US" altLang="ko-KR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R</a:t>
            </a:r>
            <a:r>
              <a:rPr lang="ko-KR" altLang="en-US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로</a:t>
            </a:r>
            <a:r>
              <a:rPr lang="en-US" altLang="ko-KR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ko-KR" altLang="en-US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세계좌표로 정의된 입사 방사함수의 </a:t>
            </a:r>
            <a:r>
              <a:rPr lang="en-US" altLang="ko-KR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SH </a:t>
            </a:r>
            <a:r>
              <a:rPr lang="ko-KR" altLang="en-US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계수를 받아 방사함수가 지점의 지역 좌표계로 정의되도록 이를 회전합니다</a:t>
            </a:r>
            <a:r>
              <a:rPr lang="en-US" altLang="ko-KR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marL="965200" lvl="2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ko-KR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BSDF </a:t>
            </a:r>
            <a:r>
              <a:rPr lang="ko-KR" altLang="en-US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행렬 </a:t>
            </a:r>
            <a:r>
              <a:rPr lang="en-US" altLang="ko-KR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B</a:t>
            </a:r>
            <a:r>
              <a:rPr lang="ko-KR" altLang="en-US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로 입사 방사 함수를 방출 방사 함수로 변환합니다</a:t>
            </a:r>
            <a:r>
              <a:rPr lang="en-US" altLang="ko-KR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 </a:t>
            </a:r>
            <a:r>
              <a:rPr lang="ko-KR" altLang="en-US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최종 계수는 지점에서 방출되는 방사의 방향분포를 표현하게 됩니다</a:t>
            </a:r>
            <a:r>
              <a:rPr lang="en-US" altLang="ko-KR" sz="16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marL="284162" lvl="1" indent="0">
              <a:lnSpc>
                <a:spcPct val="100000"/>
              </a:lnSpc>
              <a:buNone/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94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406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Precomputed Glossy Transfer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따라서 최종 음영계산을 위해 주어진 세개의 행렬과 입사 방사함수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𝐶</m:t>
                        </m:r>
                      </m:e>
                      <m:sub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 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의 계수에 대해 방출 방사 계수 </a:t>
                </a:r>
                <a:b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𝐶</m:t>
                        </m:r>
                      </m:e>
                      <m:sub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을 다음과 같이 계산합니다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그 뒤 방향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𝑤</m:t>
                        </m:r>
                      </m:e>
                      <m:sub>
                        <m:r>
                          <a:rPr lang="en-US" altLang="ko-KR" sz="2000" i="1" dirty="0" err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 대한 방출 방사를 계산합니다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marL="284162" lvl="1" indent="0">
                  <a:lnSpc>
                    <a:spcPct val="100000"/>
                  </a:lnSpc>
                  <a:buNone/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계수로 표현된 함수를 회전시키는 행렬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R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은 이미 계산할 수 있습니다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주어진 차폐되지 않은 입사 방사 함수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𝐿</m:t>
                        </m:r>
                      </m:e>
                      <m:sub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𝑒𝑛𝑣</m:t>
                        </m:r>
                      </m:sub>
                    </m:sSub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en-US" altLang="ko-KR" sz="2000" i="1" dirty="0" err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𝑝</m:t>
                    </m:r>
                    <m:r>
                      <a:rPr lang="en-US" altLang="ko-KR" sz="2000" i="1" dirty="0" err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</m:t>
                    </m:r>
                    <m:r>
                      <a:rPr lang="en-US" altLang="ko-KR" sz="2000" i="1" dirty="0" err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𝑤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와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전송함수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𝑇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r>
                      <a:rPr lang="en-US" altLang="ko-KR" sz="2000" i="1" dirty="0" err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𝑝</m:t>
                    </m:r>
                    <m:r>
                      <a:rPr lang="en-US" altLang="ko-KR" sz="2000" i="1" dirty="0" err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</m:t>
                    </m:r>
                    <m:r>
                      <a:rPr lang="en-US" altLang="ko-KR" sz="2000" i="1" dirty="0" err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𝑤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  <m:r>
                      <a:rPr lang="ko-KR" altLang="en-US" sz="2000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에</m:t>
                    </m:r>
                  </m:oMath>
                </a14:m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대해 이들의 곱으로 변화하는 입사 방사 함수를 효율적으로 계산할 수 있습니다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 t="-16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95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17A1F7-360F-4EE5-B02A-49DB68C57B29}"/>
                  </a:ext>
                </a:extLst>
              </p:cNvPr>
              <p:cNvSpPr txBox="1"/>
              <p:nvPr/>
            </p:nvSpPr>
            <p:spPr>
              <a:xfrm>
                <a:off x="4822934" y="2100648"/>
                <a:ext cx="25445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8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17A1F7-360F-4EE5-B02A-49DB68C57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34" y="2100648"/>
                <a:ext cx="254454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108170-7F48-46E0-BD54-B702B8AE96A2}"/>
                  </a:ext>
                </a:extLst>
              </p:cNvPr>
              <p:cNvSpPr txBox="1"/>
              <p:nvPr/>
            </p:nvSpPr>
            <p:spPr>
              <a:xfrm>
                <a:off x="4249828" y="3184382"/>
                <a:ext cx="3690754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8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108170-7F48-46E0-BD54-B702B8AE9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828" y="3184382"/>
                <a:ext cx="3690754" cy="10455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0363BC-938D-4143-81BF-CD4249AA0900}"/>
                  </a:ext>
                </a:extLst>
              </p:cNvPr>
              <p:cNvSpPr txBox="1"/>
              <p:nvPr/>
            </p:nvSpPr>
            <p:spPr>
              <a:xfrm>
                <a:off x="3845935" y="5838081"/>
                <a:ext cx="449853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𝑒𝑛𝑣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8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0363BC-938D-4143-81BF-CD4249AA0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935" y="5838081"/>
                <a:ext cx="4498539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781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Precomputed Glossy Transfer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여기서 전송 함수는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로 주어지며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코사인 항을 포함하지 않습니다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코사인 항은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BSDF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행렬의 일부로 포함됩니다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계수의 색인된 표현을 사용하면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𝐶</m:t>
                        </m:r>
                      </m:e>
                      <m:sub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는 입사 방사 함수의 계수이며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SupPr>
                      <m:e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𝐶</m:t>
                        </m:r>
                      </m:e>
                      <m:sub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  <m:sup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’</m:t>
                        </m:r>
                      </m:sup>
                    </m:sSubSup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은 입사 방사 함수와 시야 함수의 곱을 통해 계산하려고 하는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계수 입니다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구면조화 애플리케이션의 투영 공식은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Sup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𝐶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  <m:sup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’</m:t>
                        </m:r>
                      </m:sup>
                    </m:sSubSup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의 </a:t>
                </a:r>
                <a:r>
                  <a:rPr lang="en-US" altLang="ko-KR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i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번째 계수가 다음이라고 알려줍니다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marL="284162" lvl="1" indent="0">
                  <a:lnSpc>
                    <a:spcPct val="100000"/>
                  </a:lnSpc>
                  <a:buNone/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적분과 합을 교환하고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𝐶</m:t>
                        </m:r>
                      </m:e>
                      <m:sub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𝑗</m:t>
                        </m:r>
                      </m:sub>
                    </m:sSub>
                    <m:r>
                      <a:rPr lang="en-US" altLang="ko-KR" sz="2000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 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항을 적분 밖으로 빼낼 수 있으며 다음을 얻습니다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 t="-1603" r="-18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96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93D579-8CFD-402D-8898-B043E5A2B19F}"/>
                  </a:ext>
                </a:extLst>
              </p:cNvPr>
              <p:cNvSpPr txBox="1"/>
              <p:nvPr/>
            </p:nvSpPr>
            <p:spPr>
              <a:xfrm>
                <a:off x="4129668" y="3994207"/>
                <a:ext cx="3931076" cy="761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bSupPr>
                        <m:e>
                          <m:r>
                            <a:rPr lang="en-US" altLang="ko-KR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𝐶</m:t>
                          </m:r>
                        </m:e>
                        <m:sub>
                          <m:r>
                            <a:rPr lang="en-US" altLang="ko-KR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𝑖</m:t>
                          </m:r>
                        </m:sub>
                        <m:sup>
                          <m:r>
                            <a:rPr lang="en-US" altLang="ko-KR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’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  <m:sup/>
                        <m:e>
                          <m:d>
                            <m:d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e>
                      </m:nary>
                    </m:oMath>
                  </m:oMathPara>
                </a14:m>
                <a:endParaRPr lang="ko-KR" altLang="en-US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93D579-8CFD-402D-8898-B043E5A2B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668" y="3994207"/>
                <a:ext cx="3931076" cy="7614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53237C-8E4E-4270-9F5F-1BB159AA43A0}"/>
                  </a:ext>
                </a:extLst>
              </p:cNvPr>
              <p:cNvSpPr txBox="1"/>
              <p:nvPr/>
            </p:nvSpPr>
            <p:spPr>
              <a:xfrm>
                <a:off x="4289583" y="5638152"/>
                <a:ext cx="3611245" cy="754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bSupPr>
                        <m:e>
                          <m:r>
                            <a:rPr lang="en-US" altLang="ko-KR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𝐶</m:t>
                          </m:r>
                        </m:e>
                        <m:sub>
                          <m:r>
                            <a:rPr lang="en-US" altLang="ko-KR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𝑖</m:t>
                          </m:r>
                        </m:sub>
                        <m:sup>
                          <m:r>
                            <a:rPr lang="en-US" altLang="ko-KR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’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nary>
                        <m:nary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e>
                      </m:nary>
                    </m:oMath>
                  </m:oMathPara>
                </a14:m>
                <a:endParaRPr lang="ko-KR" altLang="en-US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53237C-8E4E-4270-9F5F-1BB159AA4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583" y="5638152"/>
                <a:ext cx="3611245" cy="7541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990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Precomputed Glossy Transfer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적분의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남은 항은 이제 </a:t>
                </a:r>
                <a:r>
                  <a:rPr lang="ko-KR" altLang="en-US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전처리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시간에 계산할 수 있습니다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이들은 주어진 계수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𝐶</m:t>
                        </m:r>
                      </m:e>
                      <m:sub>
                        <m:r>
                          <a:rPr lang="en-US" altLang="ko-KR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 대해 행렬의 형태로 저장돼 새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계수를 계산하는데 사용할 수 있습니다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여기서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ko-K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𝑡</m:t>
                        </m:r>
                      </m:e>
                      <m:sub>
                        <m:r>
                          <a:rPr lang="en-US" altLang="ko-KR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  <m:r>
                          <a:rPr lang="en-US" altLang="ko-K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,</m:t>
                        </m:r>
                        <m:r>
                          <a:rPr lang="en-US" altLang="ko-KR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는 다음과 같습니다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SHComputeTransferMatrix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()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메소드는 전송 행렬을 장면의 주어진 위치에서 계산합니다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 t="-1603" r="-4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97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53237C-8E4E-4270-9F5F-1BB159AA43A0}"/>
                  </a:ext>
                </a:extLst>
              </p:cNvPr>
              <p:cNvSpPr txBox="1"/>
              <p:nvPr/>
            </p:nvSpPr>
            <p:spPr>
              <a:xfrm>
                <a:off x="4582548" y="2145309"/>
                <a:ext cx="3025315" cy="7863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altLang="ko-KR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altLang="ko-KR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d>
                        <m:dPr>
                          <m:ctrlPr>
                            <a:rPr lang="en-US" altLang="ko-KR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0</m:t>
                                    </m:r>
                                    <m:r>
                                      <a:rPr lang="en-US" altLang="ko-KR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ko-KR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ko-KR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  <m:t>⋱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서울남산체 M" panose="02020603020101020101" pitchFamily="18" charset="-127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53237C-8E4E-4270-9F5F-1BB159AA4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548" y="2145309"/>
                <a:ext cx="3025315" cy="7863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A8943E6F-5C7F-4952-8E27-A2FA2304B4E6}"/>
                  </a:ext>
                </a:extLst>
              </p:cNvPr>
              <p:cNvSpPr/>
              <p:nvPr/>
            </p:nvSpPr>
            <p:spPr>
              <a:xfrm>
                <a:off x="4455525" y="3550382"/>
                <a:ext cx="3279359" cy="7393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m:rPr>
                                  <m:brk m:alnAt="23"/>
                                </m:r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A8943E6F-5C7F-4952-8E27-A2FA2304B4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525" y="3550382"/>
                <a:ext cx="3279359" cy="7393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AA5D0476-BF16-4D26-ABD6-2F222E7027DC}"/>
              </a:ext>
            </a:extLst>
          </p:cNvPr>
          <p:cNvSpPr/>
          <p:nvPr/>
        </p:nvSpPr>
        <p:spPr>
          <a:xfrm>
            <a:off x="468761" y="4730086"/>
            <a:ext cx="11252886" cy="175432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SHComputeTransferMatrix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Point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rayEpsilon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Scene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scene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RNG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rng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nSamples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Spectrum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0;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&lt;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SHTerms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)*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SHTerms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 ++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0.f;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uint32_t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scramble[2] = {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rng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.RandomUInt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(),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rng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.RandomUInt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 };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Ylm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2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ALLOCA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SHTerms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nn-NO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nn-NO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i = 0; i &lt; </a:t>
            </a:r>
            <a:r>
              <a:rPr lang="nn-NO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nSamples</a:t>
            </a:r>
            <a:r>
              <a:rPr lang="nn-NO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 ++i)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Compute Monte Carlo estimate of $</a:t>
            </a:r>
            <a:r>
              <a:rPr lang="en-US" altLang="ko-KR" sz="1200" dirty="0" err="1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i$th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sample for transfer matrix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3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Precomputed Glossy Transfer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몬테카를로 적분은 적분의 값을 예측하는데 사용합니다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각 표면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𝑤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는 계산해야 하는 모든 적분의 예측을 갱신하는데 사용됩니다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이는 상대적으로 비싼 그림자 광선 시험의 결과를 재사용해 효율성을 높일 수 있도록 합니다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BSDF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행렬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B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는 주어진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BSDF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𝑓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sSub>
                      <m:sSubPr>
                        <m:ctrlPr>
                          <a:rPr lang="en-US" altLang="ko-KR" sz="2000" i="1" dirty="0" err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sz="2000" i="1" dirty="0" err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𝑤</m:t>
                        </m:r>
                      </m:e>
                      <m:sub>
                        <m:r>
                          <a:rPr lang="en-US" altLang="ko-KR" sz="2000" i="1" dirty="0" err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𝑜</m:t>
                        </m:r>
                      </m:sub>
                    </m:sSub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 </m:t>
                    </m:r>
                    <m:sSub>
                      <m:sSubPr>
                        <m:ctrlPr>
                          <a:rPr lang="en-US" altLang="ko-KR" sz="2000" i="1" dirty="0" err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sz="2000" i="1" dirty="0" err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𝑤</m:t>
                        </m:r>
                      </m:e>
                      <m:sub>
                        <m:r>
                          <a:rPr lang="en-US" altLang="ko-KR" sz="2000" i="1" dirty="0" err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 대해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로 정의된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BSDF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cos</m:t>
                    </m:r>
                    <m:r>
                      <a:rPr lang="ko-KR" altLang="en-US" sz="2000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𝜃</m:t>
                    </m:r>
                  </m:oMath>
                </a14:m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항의 곱적분을 통해 방출 방사 함수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𝐿</m:t>
                        </m:r>
                      </m:e>
                      <m:sub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의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계수를 계산하는 과정에서 얻을 수 있습니다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 t="-1603" r="-12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98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04E15C-59ED-4647-A7A8-06613D248A45}"/>
              </a:ext>
            </a:extLst>
          </p:cNvPr>
          <p:cNvSpPr/>
          <p:nvPr/>
        </p:nvSpPr>
        <p:spPr>
          <a:xfrm>
            <a:off x="2569014" y="2469966"/>
            <a:ext cx="7052383" cy="230832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Compute Monte Carlo estimate of $</a:t>
            </a:r>
            <a:r>
              <a:rPr lang="en-US" altLang="ko-KR" sz="1200" dirty="0" err="1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i$th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sample for transfer matrix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u[2];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Sample02(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scramble, u);</a:t>
            </a:r>
          </a:p>
          <a:p>
            <a:r>
              <a:rPr lang="es-E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Vector</a:t>
            </a:r>
            <a:r>
              <a:rPr lang="es-E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w = UniformSampleSphere(u[0], u[1]);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pdf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UniformSpherePdf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(!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scene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IntersectP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w,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rayEpsilon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)))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Update transfer matrix for </a:t>
            </a:r>
            <a:r>
              <a:rPr lang="en-US" altLang="ko-KR" sz="1200" dirty="0" err="1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unoccluded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direction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SHEvaluate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(w,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Ylm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j = 0; j &lt;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SHTerms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 ++j)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k = 0; k &lt;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SHTerms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 ++k)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[j*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SHTerms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lmax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)+k]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+=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Ylm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[j] *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Ylm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[k]) / (pdf * </a:t>
            </a:r>
            <a:r>
              <a:rPr lang="en-US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nSamples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02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Precomputed Glossy Transfer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산란 방정식은 일반적인 경우에 계산된 값을 설명합니다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입사 방사 함수가 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계수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𝐶</m:t>
                        </m:r>
                      </m:e>
                      <m:sub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로 표현되면 </a:t>
                </a:r>
                <a:b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다음을 얻습니다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방출 방사 함수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 구면 조화 기저로 투영해 방출 방사의 계수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SupPr>
                      <m:e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𝐶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𝑘</m:t>
                        </m:r>
                      </m:sub>
                      <m:sup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 얻을 수 있습니다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b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SH </a:t>
                </a:r>
                <a:r>
                  <a:rPr lang="ko-KR" altLang="en-US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투영 방정식을 사용하면 다음을 얻습니다</a:t>
                </a:r>
                <a:r>
                  <a:rPr lang="en-US" altLang="ko-KR" sz="2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151917" cy="4944532"/>
              </a:xfrm>
              <a:blipFill>
                <a:blip r:embed="rId3"/>
                <a:stretch>
                  <a:fillRect t="-16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99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96AAC5-B620-4864-BFF4-93CC2434374B}"/>
                  </a:ext>
                </a:extLst>
              </p:cNvPr>
              <p:cNvSpPr txBox="1"/>
              <p:nvPr/>
            </p:nvSpPr>
            <p:spPr>
              <a:xfrm>
                <a:off x="2182500" y="2138177"/>
                <a:ext cx="7825412" cy="11732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sz="28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96AAC5-B620-4864-BFF4-93CC24343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500" y="2138177"/>
                <a:ext cx="7825412" cy="11732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E3F5C5-5AA7-4052-A559-FFC6D598A92C}"/>
                  </a:ext>
                </a:extLst>
              </p:cNvPr>
              <p:cNvSpPr txBox="1"/>
              <p:nvPr/>
            </p:nvSpPr>
            <p:spPr>
              <a:xfrm>
                <a:off x="1647041" y="4001823"/>
                <a:ext cx="4756174" cy="10065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8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E3F5C5-5AA7-4052-A559-FFC6D598A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041" y="4001823"/>
                <a:ext cx="4756174" cy="1006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12A9D2-A4F3-4806-A04B-9E04F5BAE6B9}"/>
                  </a:ext>
                </a:extLst>
              </p:cNvPr>
              <p:cNvSpPr txBox="1"/>
              <p:nvPr/>
            </p:nvSpPr>
            <p:spPr>
              <a:xfrm>
                <a:off x="2182500" y="5164334"/>
                <a:ext cx="9162701" cy="11846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m:rPr>
                                      <m:brk m:alnAt="23"/>
                                    </m:rP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ko-KR" sz="28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nary>
                                </m:e>
                              </m:d>
                            </m:e>
                          </m:nary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8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12A9D2-A4F3-4806-A04B-9E04F5BAE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500" y="5164334"/>
                <a:ext cx="9162701" cy="11846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353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Metro_TT_Blue_16x9_02-12">
  <a:themeElements>
    <a:clrScheme name="DPE">
      <a:dk1>
        <a:srgbClr val="000000"/>
      </a:dk1>
      <a:lt1>
        <a:srgbClr val="FFFFFF"/>
      </a:lt1>
      <a:dk2>
        <a:srgbClr val="0072C6"/>
      </a:dk2>
      <a:lt2>
        <a:srgbClr val="61DDFF"/>
      </a:lt2>
      <a:accent1>
        <a:srgbClr val="00BCF2"/>
      </a:accent1>
      <a:accent2>
        <a:srgbClr val="7FBA00"/>
      </a:accent2>
      <a:accent3>
        <a:srgbClr val="FF8C00"/>
      </a:accent3>
      <a:accent4>
        <a:srgbClr val="B4009E"/>
      </a:accent4>
      <a:accent5>
        <a:srgbClr val="55D455"/>
      </a:accent5>
      <a:accent6>
        <a:srgbClr val="FFB900"/>
      </a:accent6>
      <a:hlink>
        <a:srgbClr val="003963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oval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23746</TotalTime>
  <Words>13163</Words>
  <Application>Microsoft Office PowerPoint</Application>
  <PresentationFormat>와이드스크린</PresentationFormat>
  <Paragraphs>1944</Paragraphs>
  <Slides>108</Slides>
  <Notes>108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108</vt:i4>
      </vt:variant>
    </vt:vector>
  </HeadingPairs>
  <TitlesOfParts>
    <vt:vector size="119" baseType="lpstr">
      <vt:lpstr>Arial</vt:lpstr>
      <vt:lpstr>Wingdings</vt:lpstr>
      <vt:lpstr>Calibri</vt:lpstr>
      <vt:lpstr>Segoe UI</vt:lpstr>
      <vt:lpstr>Segoe UI Light</vt:lpstr>
      <vt:lpstr>서울남산체 M</vt:lpstr>
      <vt:lpstr>맑은 고딕</vt:lpstr>
      <vt:lpstr>돋움체</vt:lpstr>
      <vt:lpstr>Consolas</vt:lpstr>
      <vt:lpstr>Cambria Math</vt:lpstr>
      <vt:lpstr>Metro_TT_Blue_16x9_02-12</vt:lpstr>
      <vt:lpstr>Physically Based Rendering From Theory to Implementation</vt:lpstr>
      <vt:lpstr>LIGHT TRANSPORT III</vt:lpstr>
      <vt:lpstr>BASIS FUNCTIONS</vt:lpstr>
      <vt:lpstr>BASIS FUNCTIONS</vt:lpstr>
      <vt:lpstr>BASIS FUNCTIONS</vt:lpstr>
      <vt:lpstr>BASIS FUNCTIONS</vt:lpstr>
      <vt:lpstr>BASIS FUNCTIONS</vt:lpstr>
      <vt:lpstr>BASIS FUNCTIONS</vt:lpstr>
      <vt:lpstr>BASIS FUNCTIONS</vt:lpstr>
      <vt:lpstr>BASIS FUNCTIONS</vt:lpstr>
      <vt:lpstr>BASIS FUNCTIONS</vt:lpstr>
      <vt:lpstr>BASIS FUNCTIONS</vt:lpstr>
      <vt:lpstr>SPHERICAL HARMONICS </vt:lpstr>
      <vt:lpstr>SPHERICAL HARMONICS </vt:lpstr>
      <vt:lpstr>SPHERICAL HARMONICS </vt:lpstr>
      <vt:lpstr>SPHERICAL HARMONICS </vt:lpstr>
      <vt:lpstr>SPHERICAL HARMONICS </vt:lpstr>
      <vt:lpstr>SPHERICAL HARMONICS </vt:lpstr>
      <vt:lpstr>SPHERICAL HARMONICS </vt:lpstr>
      <vt:lpstr>SPHERICAL HARMONICS </vt:lpstr>
      <vt:lpstr>SPHERICAL HARMONICS </vt:lpstr>
      <vt:lpstr>SPHERICAL HARMONICS </vt:lpstr>
      <vt:lpstr>SPHERICAL HARMONICS </vt:lpstr>
      <vt:lpstr>SPHERICAL HARMONICS </vt:lpstr>
      <vt:lpstr>SPHERICAL HARMONICS </vt:lpstr>
      <vt:lpstr>SPHERICAL HARMONICS </vt:lpstr>
      <vt:lpstr>SPHERICAL HARMONICS </vt:lpstr>
      <vt:lpstr>SPHERICAL HARMONICS </vt:lpstr>
      <vt:lpstr>SPHERICAL HARMONICS </vt:lpstr>
      <vt:lpstr>SPHERICAL HARMONICS </vt:lpstr>
      <vt:lpstr>SPHERICAL HARMONICS </vt:lpstr>
      <vt:lpstr>SPHERICAL HARMONICS </vt:lpstr>
      <vt:lpstr>SPHERICAL HARMONICS </vt:lpstr>
      <vt:lpstr>SPHERICAL HARMONICS </vt:lpstr>
      <vt:lpstr>SPHERICAL HARMONICS </vt:lpstr>
      <vt:lpstr>SPHERICAL HARMONICS </vt:lpstr>
      <vt:lpstr>SPHERICAL HARMONICS </vt:lpstr>
      <vt:lpstr>SPHERICAL HARMONICS </vt:lpstr>
      <vt:lpstr>SPHERICAL HARMONICS </vt:lpstr>
      <vt:lpstr>SPHERICAL HARMONICS </vt:lpstr>
      <vt:lpstr>SPHERICAL HARMONICS </vt:lpstr>
      <vt:lpstr>SPHERICAL HARMONICS </vt:lpstr>
      <vt:lpstr>SPHERICAL HARMONICS </vt:lpstr>
      <vt:lpstr>SPHERICAL HARMONICS </vt:lpstr>
      <vt:lpstr>SPHERICAL HARMONICS </vt:lpstr>
      <vt:lpstr>SPHERICAL HARMONICS </vt:lpstr>
      <vt:lpstr>SPHERICAL HARMONICS </vt:lpstr>
      <vt:lpstr>SPHERICAL HARMONICS </vt:lpstr>
      <vt:lpstr>SPHERICAL HARMONICS </vt:lpstr>
      <vt:lpstr>SPHERICAL HARMONICS </vt:lpstr>
      <vt:lpstr>SPHERICAL HARMONICS </vt:lpstr>
      <vt:lpstr>SPHERICAL HARMONICS </vt:lpstr>
      <vt:lpstr>SPHERICAL HARMONICS </vt:lpstr>
      <vt:lpstr>SPHERICAL HARMONICS </vt:lpstr>
      <vt:lpstr>SPHERICAL HARMONICS </vt:lpstr>
      <vt:lpstr>SPHERICAL HARMONICS </vt:lpstr>
      <vt:lpstr>SPHERICAL HARMONICS </vt:lpstr>
      <vt:lpstr>SPHERICAL HARMONICS </vt:lpstr>
      <vt:lpstr>Radiance Probes</vt:lpstr>
      <vt:lpstr>Radiance Probes</vt:lpstr>
      <vt:lpstr>Radiance Probes</vt:lpstr>
      <vt:lpstr>Radiance Probes</vt:lpstr>
      <vt:lpstr>Radiance Probes</vt:lpstr>
      <vt:lpstr>Radiance Probes</vt:lpstr>
      <vt:lpstr>Radiance Probes</vt:lpstr>
      <vt:lpstr>Radiance Probes</vt:lpstr>
      <vt:lpstr>Radiance Probes</vt:lpstr>
      <vt:lpstr>Radiance Probes</vt:lpstr>
      <vt:lpstr>Radiance Probes</vt:lpstr>
      <vt:lpstr>Radiance Probes</vt:lpstr>
      <vt:lpstr>Radiance Probes</vt:lpstr>
      <vt:lpstr>Radiance Probes</vt:lpstr>
      <vt:lpstr>Radiance Probes</vt:lpstr>
      <vt:lpstr>Radiance Probes</vt:lpstr>
      <vt:lpstr>Radiance Probes</vt:lpstr>
      <vt:lpstr>Radiance Probes</vt:lpstr>
      <vt:lpstr>Radiance Probes</vt:lpstr>
      <vt:lpstr>Radiance Probes</vt:lpstr>
      <vt:lpstr>Radiance Probes</vt:lpstr>
      <vt:lpstr>Radiance Probes</vt:lpstr>
      <vt:lpstr>Radiance Probes</vt:lpstr>
      <vt:lpstr>Precomputed Diffuse Transfer</vt:lpstr>
      <vt:lpstr>Precomputed Diffuse Transfer</vt:lpstr>
      <vt:lpstr>Precomputed Diffuse Transfer</vt:lpstr>
      <vt:lpstr>Precomputed Diffuse Transfer</vt:lpstr>
      <vt:lpstr>Precomputed Diffuse Transfer</vt:lpstr>
      <vt:lpstr>Precomputed Diffuse Transfer</vt:lpstr>
      <vt:lpstr>Precomputed Diffuse Transfer</vt:lpstr>
      <vt:lpstr>Precomputed Diffuse Transfer</vt:lpstr>
      <vt:lpstr>Precomputed Diffuse Transfer</vt:lpstr>
      <vt:lpstr>Precomputed Diffuse Transfer</vt:lpstr>
      <vt:lpstr>Precomputed Diffuse Transfer</vt:lpstr>
      <vt:lpstr>Precomputed Glossy Transfer</vt:lpstr>
      <vt:lpstr>Precomputed Glossy Transfer</vt:lpstr>
      <vt:lpstr>Precomputed Glossy Transfer</vt:lpstr>
      <vt:lpstr>Precomputed Glossy Transfer</vt:lpstr>
      <vt:lpstr>Precomputed Glossy Transfer</vt:lpstr>
      <vt:lpstr>Precomputed Glossy Transfer</vt:lpstr>
      <vt:lpstr>Precomputed Glossy Transfer</vt:lpstr>
      <vt:lpstr>Precomputed Glossy Transfer</vt:lpstr>
      <vt:lpstr>Precomputed Glossy Transfer</vt:lpstr>
      <vt:lpstr>Precomputed Glossy Transfer</vt:lpstr>
      <vt:lpstr>Precomputed Glossy Transfer</vt:lpstr>
      <vt:lpstr>Precomputed Glossy Transfer</vt:lpstr>
      <vt:lpstr>Precomputed Glossy Transfer</vt:lpstr>
      <vt:lpstr>Precomputed Glossy Transfer</vt:lpstr>
      <vt:lpstr>Precomputed Glossy Transfer</vt:lpstr>
      <vt:lpstr>Precomputed Glossy Transfer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 Jin Koo</dc:creator>
  <cp:lastModifiedBy>조봉석</cp:lastModifiedBy>
  <cp:revision>1023</cp:revision>
  <dcterms:created xsi:type="dcterms:W3CDTF">2014-11-18T06:53:54Z</dcterms:created>
  <dcterms:modified xsi:type="dcterms:W3CDTF">2018-01-05T04:40:05Z</dcterms:modified>
</cp:coreProperties>
</file>